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1"/>
  </p:notesMasterIdLst>
  <p:sldIdLst>
    <p:sldId id="256" r:id="rId2"/>
    <p:sldId id="257" r:id="rId3"/>
    <p:sldId id="264" r:id="rId4"/>
    <p:sldId id="258" r:id="rId5"/>
    <p:sldId id="259" r:id="rId6"/>
    <p:sldId id="260" r:id="rId7"/>
    <p:sldId id="261"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5314" autoAdjust="0"/>
  </p:normalViewPr>
  <p:slideViewPr>
    <p:cSldViewPr snapToGrid="0">
      <p:cViewPr varScale="1">
        <p:scale>
          <a:sx n="47" d="100"/>
          <a:sy n="47" d="100"/>
        </p:scale>
        <p:origin x="207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5BE494-D586-4C40-8FA2-B761A3BD10A9}" type="doc">
      <dgm:prSet loTypeId="urn:microsoft.com/office/officeart/2005/8/layout/venn1" loCatId="relationship" qsTypeId="urn:microsoft.com/office/officeart/2005/8/quickstyle/3d2#1" qsCatId="3D" csTypeId="urn:microsoft.com/office/officeart/2005/8/colors/colorful1#1" csCatId="colorful" phldr="1"/>
      <dgm:spPr/>
    </dgm:pt>
    <dgm:pt modelId="{4852F465-738B-4B52-B1CC-1260E85D1D75}">
      <dgm:prSet phldrT="[Text]"/>
      <dgm:spPr/>
      <dgm:t>
        <a:bodyPr/>
        <a:lstStyle/>
        <a:p>
          <a:r>
            <a:rPr lang="en-GB" dirty="0"/>
            <a:t>Task</a:t>
          </a:r>
        </a:p>
      </dgm:t>
    </dgm:pt>
    <dgm:pt modelId="{3A82F79E-F73D-44DA-AECA-6464DB6C6172}" type="parTrans" cxnId="{28A72876-1F12-460A-849B-3F1778517634}">
      <dgm:prSet/>
      <dgm:spPr/>
      <dgm:t>
        <a:bodyPr/>
        <a:lstStyle/>
        <a:p>
          <a:endParaRPr lang="en-GB"/>
        </a:p>
      </dgm:t>
    </dgm:pt>
    <dgm:pt modelId="{2DF60017-249A-4CF0-B3F1-955002AAC743}" type="sibTrans" cxnId="{28A72876-1F12-460A-849B-3F1778517634}">
      <dgm:prSet/>
      <dgm:spPr/>
      <dgm:t>
        <a:bodyPr/>
        <a:lstStyle/>
        <a:p>
          <a:endParaRPr lang="en-GB"/>
        </a:p>
      </dgm:t>
    </dgm:pt>
    <dgm:pt modelId="{4C4946D8-98E8-4919-BB73-3890B346BBE8}">
      <dgm:prSet phldrT="[Text]"/>
      <dgm:spPr/>
      <dgm:t>
        <a:bodyPr/>
        <a:lstStyle/>
        <a:p>
          <a:r>
            <a:rPr lang="en-GB" dirty="0"/>
            <a:t>Team</a:t>
          </a:r>
        </a:p>
      </dgm:t>
    </dgm:pt>
    <dgm:pt modelId="{FDA0BFEE-E946-4FF7-ACA3-E541A0455F03}" type="parTrans" cxnId="{53001F6C-F874-41C3-873F-665DDDFEEF6C}">
      <dgm:prSet/>
      <dgm:spPr/>
      <dgm:t>
        <a:bodyPr/>
        <a:lstStyle/>
        <a:p>
          <a:endParaRPr lang="en-GB"/>
        </a:p>
      </dgm:t>
    </dgm:pt>
    <dgm:pt modelId="{C2A7798B-18D4-4359-A7BB-5395593B1983}" type="sibTrans" cxnId="{53001F6C-F874-41C3-873F-665DDDFEEF6C}">
      <dgm:prSet/>
      <dgm:spPr/>
      <dgm:t>
        <a:bodyPr/>
        <a:lstStyle/>
        <a:p>
          <a:endParaRPr lang="en-GB"/>
        </a:p>
      </dgm:t>
    </dgm:pt>
    <dgm:pt modelId="{99A3EB34-B29A-4CE1-9582-B58906F97AAF}">
      <dgm:prSet phldrT="[Text]"/>
      <dgm:spPr/>
      <dgm:t>
        <a:bodyPr/>
        <a:lstStyle/>
        <a:p>
          <a:r>
            <a:rPr lang="en-GB" dirty="0"/>
            <a:t>Individual</a:t>
          </a:r>
        </a:p>
      </dgm:t>
    </dgm:pt>
    <dgm:pt modelId="{B80D978E-0EB6-43DC-BDD6-154047BB9615}" type="parTrans" cxnId="{643C8590-C1A5-482C-92EF-0E30A0377DAA}">
      <dgm:prSet/>
      <dgm:spPr/>
      <dgm:t>
        <a:bodyPr/>
        <a:lstStyle/>
        <a:p>
          <a:endParaRPr lang="en-GB"/>
        </a:p>
      </dgm:t>
    </dgm:pt>
    <dgm:pt modelId="{A6609A49-FEDF-4767-AE24-FD1C1A9E2F76}" type="sibTrans" cxnId="{643C8590-C1A5-482C-92EF-0E30A0377DAA}">
      <dgm:prSet/>
      <dgm:spPr/>
      <dgm:t>
        <a:bodyPr/>
        <a:lstStyle/>
        <a:p>
          <a:endParaRPr lang="en-GB"/>
        </a:p>
      </dgm:t>
    </dgm:pt>
    <dgm:pt modelId="{24EAACFA-6B1A-47C2-83FC-6E538DC5395B}" type="pres">
      <dgm:prSet presAssocID="{935BE494-D586-4C40-8FA2-B761A3BD10A9}" presName="compositeShape" presStyleCnt="0">
        <dgm:presLayoutVars>
          <dgm:chMax val="7"/>
          <dgm:dir/>
          <dgm:resizeHandles val="exact"/>
        </dgm:presLayoutVars>
      </dgm:prSet>
      <dgm:spPr/>
    </dgm:pt>
    <dgm:pt modelId="{CB1751E0-2E5F-4083-B852-252545C1A4BA}" type="pres">
      <dgm:prSet presAssocID="{4852F465-738B-4B52-B1CC-1260E85D1D75}" presName="circ1" presStyleLbl="vennNode1" presStyleIdx="0" presStyleCnt="3"/>
      <dgm:spPr/>
    </dgm:pt>
    <dgm:pt modelId="{C0DD9002-1B1F-4311-98B6-5BFF241C23D1}" type="pres">
      <dgm:prSet presAssocID="{4852F465-738B-4B52-B1CC-1260E85D1D75}" presName="circ1Tx" presStyleLbl="revTx" presStyleIdx="0" presStyleCnt="0">
        <dgm:presLayoutVars>
          <dgm:chMax val="0"/>
          <dgm:chPref val="0"/>
          <dgm:bulletEnabled val="1"/>
        </dgm:presLayoutVars>
      </dgm:prSet>
      <dgm:spPr/>
    </dgm:pt>
    <dgm:pt modelId="{BD2BB0A8-ECEA-445E-8EF9-1EA1B2B4480B}" type="pres">
      <dgm:prSet presAssocID="{4C4946D8-98E8-4919-BB73-3890B346BBE8}" presName="circ2" presStyleLbl="vennNode1" presStyleIdx="1" presStyleCnt="3"/>
      <dgm:spPr/>
    </dgm:pt>
    <dgm:pt modelId="{2DB483FC-5063-44D1-9490-5756DD701A1C}" type="pres">
      <dgm:prSet presAssocID="{4C4946D8-98E8-4919-BB73-3890B346BBE8}" presName="circ2Tx" presStyleLbl="revTx" presStyleIdx="0" presStyleCnt="0">
        <dgm:presLayoutVars>
          <dgm:chMax val="0"/>
          <dgm:chPref val="0"/>
          <dgm:bulletEnabled val="1"/>
        </dgm:presLayoutVars>
      </dgm:prSet>
      <dgm:spPr/>
    </dgm:pt>
    <dgm:pt modelId="{746D13F3-F35B-4868-87AB-FAB2F1CF463D}" type="pres">
      <dgm:prSet presAssocID="{99A3EB34-B29A-4CE1-9582-B58906F97AAF}" presName="circ3" presStyleLbl="vennNode1" presStyleIdx="2" presStyleCnt="3"/>
      <dgm:spPr/>
    </dgm:pt>
    <dgm:pt modelId="{5D654010-63C3-462B-B661-2C7387160D95}" type="pres">
      <dgm:prSet presAssocID="{99A3EB34-B29A-4CE1-9582-B58906F97AAF}" presName="circ3Tx" presStyleLbl="revTx" presStyleIdx="0" presStyleCnt="0">
        <dgm:presLayoutVars>
          <dgm:chMax val="0"/>
          <dgm:chPref val="0"/>
          <dgm:bulletEnabled val="1"/>
        </dgm:presLayoutVars>
      </dgm:prSet>
      <dgm:spPr/>
    </dgm:pt>
  </dgm:ptLst>
  <dgm:cxnLst>
    <dgm:cxn modelId="{7383E01C-D5C1-4F61-8863-EB93C56B7A97}" type="presOf" srcId="{4852F465-738B-4B52-B1CC-1260E85D1D75}" destId="{CB1751E0-2E5F-4083-B852-252545C1A4BA}" srcOrd="0" destOrd="0" presId="urn:microsoft.com/office/officeart/2005/8/layout/venn1"/>
    <dgm:cxn modelId="{43E6FF38-6463-4177-BB20-40CD7F398BEF}" type="presOf" srcId="{935BE494-D586-4C40-8FA2-B761A3BD10A9}" destId="{24EAACFA-6B1A-47C2-83FC-6E538DC5395B}" srcOrd="0" destOrd="0" presId="urn:microsoft.com/office/officeart/2005/8/layout/venn1"/>
    <dgm:cxn modelId="{E8540543-A267-4BDF-BBA3-01E8797390D4}" type="presOf" srcId="{4C4946D8-98E8-4919-BB73-3890B346BBE8}" destId="{2DB483FC-5063-44D1-9490-5756DD701A1C}" srcOrd="1" destOrd="0" presId="urn:microsoft.com/office/officeart/2005/8/layout/venn1"/>
    <dgm:cxn modelId="{93C11A65-D60A-4CF0-9ADA-E72C2C1A0511}" type="presOf" srcId="{4C4946D8-98E8-4919-BB73-3890B346BBE8}" destId="{BD2BB0A8-ECEA-445E-8EF9-1EA1B2B4480B}" srcOrd="0" destOrd="0" presId="urn:microsoft.com/office/officeart/2005/8/layout/venn1"/>
    <dgm:cxn modelId="{53001F6C-F874-41C3-873F-665DDDFEEF6C}" srcId="{935BE494-D586-4C40-8FA2-B761A3BD10A9}" destId="{4C4946D8-98E8-4919-BB73-3890B346BBE8}" srcOrd="1" destOrd="0" parTransId="{FDA0BFEE-E946-4FF7-ACA3-E541A0455F03}" sibTransId="{C2A7798B-18D4-4359-A7BB-5395593B1983}"/>
    <dgm:cxn modelId="{85A1464F-1A1B-4942-8890-62E2D6C2FE0A}" type="presOf" srcId="{99A3EB34-B29A-4CE1-9582-B58906F97AAF}" destId="{5D654010-63C3-462B-B661-2C7387160D95}" srcOrd="1" destOrd="0" presId="urn:microsoft.com/office/officeart/2005/8/layout/venn1"/>
    <dgm:cxn modelId="{28A72876-1F12-460A-849B-3F1778517634}" srcId="{935BE494-D586-4C40-8FA2-B761A3BD10A9}" destId="{4852F465-738B-4B52-B1CC-1260E85D1D75}" srcOrd="0" destOrd="0" parTransId="{3A82F79E-F73D-44DA-AECA-6464DB6C6172}" sibTransId="{2DF60017-249A-4CF0-B3F1-955002AAC743}"/>
    <dgm:cxn modelId="{643C8590-C1A5-482C-92EF-0E30A0377DAA}" srcId="{935BE494-D586-4C40-8FA2-B761A3BD10A9}" destId="{99A3EB34-B29A-4CE1-9582-B58906F97AAF}" srcOrd="2" destOrd="0" parTransId="{B80D978E-0EB6-43DC-BDD6-154047BB9615}" sibTransId="{A6609A49-FEDF-4767-AE24-FD1C1A9E2F76}"/>
    <dgm:cxn modelId="{898B11A9-E65C-4234-BF27-5777AB99FD66}" type="presOf" srcId="{4852F465-738B-4B52-B1CC-1260E85D1D75}" destId="{C0DD9002-1B1F-4311-98B6-5BFF241C23D1}" srcOrd="1" destOrd="0" presId="urn:microsoft.com/office/officeart/2005/8/layout/venn1"/>
    <dgm:cxn modelId="{CE3781F0-B454-49E7-A9C0-6177F199E4C9}" type="presOf" srcId="{99A3EB34-B29A-4CE1-9582-B58906F97AAF}" destId="{746D13F3-F35B-4868-87AB-FAB2F1CF463D}" srcOrd="0" destOrd="0" presId="urn:microsoft.com/office/officeart/2005/8/layout/venn1"/>
    <dgm:cxn modelId="{F612EF30-F33A-4833-ACBF-ACE20B31A7CA}" type="presParOf" srcId="{24EAACFA-6B1A-47C2-83FC-6E538DC5395B}" destId="{CB1751E0-2E5F-4083-B852-252545C1A4BA}" srcOrd="0" destOrd="0" presId="urn:microsoft.com/office/officeart/2005/8/layout/venn1"/>
    <dgm:cxn modelId="{319F7890-893C-4DB2-9051-00B3BF39A585}" type="presParOf" srcId="{24EAACFA-6B1A-47C2-83FC-6E538DC5395B}" destId="{C0DD9002-1B1F-4311-98B6-5BFF241C23D1}" srcOrd="1" destOrd="0" presId="urn:microsoft.com/office/officeart/2005/8/layout/venn1"/>
    <dgm:cxn modelId="{2CA77DC6-8E8D-48A8-9542-CB6EEB88ABCA}" type="presParOf" srcId="{24EAACFA-6B1A-47C2-83FC-6E538DC5395B}" destId="{BD2BB0A8-ECEA-445E-8EF9-1EA1B2B4480B}" srcOrd="2" destOrd="0" presId="urn:microsoft.com/office/officeart/2005/8/layout/venn1"/>
    <dgm:cxn modelId="{090EFD4F-AE59-4417-BE81-069D53A46E7F}" type="presParOf" srcId="{24EAACFA-6B1A-47C2-83FC-6E538DC5395B}" destId="{2DB483FC-5063-44D1-9490-5756DD701A1C}" srcOrd="3" destOrd="0" presId="urn:microsoft.com/office/officeart/2005/8/layout/venn1"/>
    <dgm:cxn modelId="{6E857534-3770-4DBC-807F-15148D704D04}" type="presParOf" srcId="{24EAACFA-6B1A-47C2-83FC-6E538DC5395B}" destId="{746D13F3-F35B-4868-87AB-FAB2F1CF463D}" srcOrd="4" destOrd="0" presId="urn:microsoft.com/office/officeart/2005/8/layout/venn1"/>
    <dgm:cxn modelId="{FCC31824-5544-43F9-8C28-96139A4A36DB}" type="presParOf" srcId="{24EAACFA-6B1A-47C2-83FC-6E538DC5395B}" destId="{5D654010-63C3-462B-B661-2C7387160D95}"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03F8AD-82DA-43EF-B67E-91AF07E5C436}" type="doc">
      <dgm:prSet loTypeId="urn:microsoft.com/office/officeart/2005/8/layout/vList3" loCatId="list" qsTypeId="urn:microsoft.com/office/officeart/2005/8/quickstyle/3d1" qsCatId="3D" csTypeId="urn:microsoft.com/office/officeart/2005/8/colors/accent1_2" csCatId="accent1" phldr="1"/>
      <dgm:spPr/>
    </dgm:pt>
    <dgm:pt modelId="{DE820FD8-3356-4EDB-8515-802A70532AFA}">
      <dgm:prSet phldrT="[Text]"/>
      <dgm:spPr/>
      <dgm:t>
        <a:bodyPr/>
        <a:lstStyle/>
        <a:p>
          <a:r>
            <a:rPr lang="en-GB" dirty="0"/>
            <a:t>Put simply, managing the TASK is about making sure that we produce the right things, in the right way, at the right time, to the right standards.</a:t>
          </a:r>
        </a:p>
      </dgm:t>
    </dgm:pt>
    <dgm:pt modelId="{5EE34CDF-360B-49D4-BA06-C616858D4BAB}" type="parTrans" cxnId="{F3CE78F1-474E-4580-BD8C-92DEFDDA5DF6}">
      <dgm:prSet/>
      <dgm:spPr/>
      <dgm:t>
        <a:bodyPr/>
        <a:lstStyle/>
        <a:p>
          <a:endParaRPr lang="en-GB"/>
        </a:p>
      </dgm:t>
    </dgm:pt>
    <dgm:pt modelId="{EB18C2B3-14A3-4D0A-BEE8-CC754573EB67}" type="sibTrans" cxnId="{F3CE78F1-474E-4580-BD8C-92DEFDDA5DF6}">
      <dgm:prSet/>
      <dgm:spPr/>
      <dgm:t>
        <a:bodyPr/>
        <a:lstStyle/>
        <a:p>
          <a:endParaRPr lang="en-GB"/>
        </a:p>
      </dgm:t>
    </dgm:pt>
    <dgm:pt modelId="{62AFD262-DE0B-4841-BD35-9B2B78EFABEC}">
      <dgm:prSet phldrT="[Text]"/>
      <dgm:spPr/>
      <dgm:t>
        <a:bodyPr/>
        <a:lstStyle/>
        <a:p>
          <a:r>
            <a:rPr lang="en-GB"/>
            <a:t>Managing individuals is about getting the best out of people: Setting clear standards, giving them support and tackling underperformance so that AS A SCHOOL we achieve the TASK.</a:t>
          </a:r>
          <a:endParaRPr lang="en-GB" dirty="0"/>
        </a:p>
      </dgm:t>
    </dgm:pt>
    <dgm:pt modelId="{2946AE3A-C172-4042-835F-6D91D8487BFB}" type="parTrans" cxnId="{C3438071-D4B4-4CA6-9F64-1C97EA426288}">
      <dgm:prSet/>
      <dgm:spPr/>
      <dgm:t>
        <a:bodyPr/>
        <a:lstStyle/>
        <a:p>
          <a:endParaRPr lang="en-GB"/>
        </a:p>
      </dgm:t>
    </dgm:pt>
    <dgm:pt modelId="{48158DD3-5E1D-4EC0-AB97-A744F886BF2C}" type="sibTrans" cxnId="{C3438071-D4B4-4CA6-9F64-1C97EA426288}">
      <dgm:prSet/>
      <dgm:spPr/>
      <dgm:t>
        <a:bodyPr/>
        <a:lstStyle/>
        <a:p>
          <a:endParaRPr lang="en-GB"/>
        </a:p>
      </dgm:t>
    </dgm:pt>
    <dgm:pt modelId="{2BD99482-6B7D-4F97-BB2D-42B151254BCD}">
      <dgm:prSet phldrT="[Text]"/>
      <dgm:spPr/>
      <dgm:t>
        <a:bodyPr/>
        <a:lstStyle/>
        <a:p>
          <a:r>
            <a:rPr lang="en-GB" dirty="0"/>
            <a:t>This is about managing fairly and openly to motivate an engage people so that they are willing (as well as able) to achieve the TASK. This is what builds our future.</a:t>
          </a:r>
        </a:p>
      </dgm:t>
    </dgm:pt>
    <dgm:pt modelId="{9FCE5D8C-D3B5-4878-82DA-063EC205AF4B}" type="parTrans" cxnId="{6D495204-DB5E-4625-936E-5760FF9821D7}">
      <dgm:prSet/>
      <dgm:spPr/>
      <dgm:t>
        <a:bodyPr/>
        <a:lstStyle/>
        <a:p>
          <a:endParaRPr lang="en-GB"/>
        </a:p>
      </dgm:t>
    </dgm:pt>
    <dgm:pt modelId="{7408F6C0-19D6-422F-A3FC-A33811D4473A}" type="sibTrans" cxnId="{6D495204-DB5E-4625-936E-5760FF9821D7}">
      <dgm:prSet/>
      <dgm:spPr/>
      <dgm:t>
        <a:bodyPr/>
        <a:lstStyle/>
        <a:p>
          <a:endParaRPr lang="en-GB"/>
        </a:p>
      </dgm:t>
    </dgm:pt>
    <dgm:pt modelId="{68823469-CC56-45D4-9467-BC0B288003E6}" type="pres">
      <dgm:prSet presAssocID="{4A03F8AD-82DA-43EF-B67E-91AF07E5C436}" presName="linearFlow" presStyleCnt="0">
        <dgm:presLayoutVars>
          <dgm:dir/>
          <dgm:resizeHandles val="exact"/>
        </dgm:presLayoutVars>
      </dgm:prSet>
      <dgm:spPr/>
    </dgm:pt>
    <dgm:pt modelId="{33504815-DA2C-4FF8-A7FE-CD05A8E88A5C}" type="pres">
      <dgm:prSet presAssocID="{DE820FD8-3356-4EDB-8515-802A70532AFA}" presName="composite" presStyleCnt="0"/>
      <dgm:spPr/>
    </dgm:pt>
    <dgm:pt modelId="{343C437F-AC7E-405B-8067-E78D72892AE8}" type="pres">
      <dgm:prSet presAssocID="{DE820FD8-3356-4EDB-8515-802A70532AFA}" presName="imgShp" presStyleLbl="fgImgPlace1" presStyleIdx="0" presStyleCnt="3"/>
      <dgm:spPr>
        <a:blipFill rotWithShape="0">
          <a:blip xmlns:r="http://schemas.openxmlformats.org/officeDocument/2006/relationships" r:embed="rId1"/>
          <a:stretch>
            <a:fillRect/>
          </a:stretch>
        </a:blipFill>
      </dgm:spPr>
    </dgm:pt>
    <dgm:pt modelId="{F277DD97-FF21-4474-8FB0-DFE1C2BC1808}" type="pres">
      <dgm:prSet presAssocID="{DE820FD8-3356-4EDB-8515-802A70532AFA}" presName="txShp" presStyleLbl="node1" presStyleIdx="0" presStyleCnt="3">
        <dgm:presLayoutVars>
          <dgm:bulletEnabled val="1"/>
        </dgm:presLayoutVars>
      </dgm:prSet>
      <dgm:spPr/>
    </dgm:pt>
    <dgm:pt modelId="{B04B8CC6-8D73-42D4-A4DC-ABAAD259E737}" type="pres">
      <dgm:prSet presAssocID="{EB18C2B3-14A3-4D0A-BEE8-CC754573EB67}" presName="spacing" presStyleCnt="0"/>
      <dgm:spPr/>
    </dgm:pt>
    <dgm:pt modelId="{49C9D50E-D3F1-48A0-A489-74150F7053F4}" type="pres">
      <dgm:prSet presAssocID="{62AFD262-DE0B-4841-BD35-9B2B78EFABEC}" presName="composite" presStyleCnt="0"/>
      <dgm:spPr/>
    </dgm:pt>
    <dgm:pt modelId="{789B77C7-D8B6-45E8-A0A6-D7E2D3E0E5C6}" type="pres">
      <dgm:prSet presAssocID="{62AFD262-DE0B-4841-BD35-9B2B78EFABEC}" presName="imgShp" presStyleLbl="fgImgPlace1" presStyleIdx="1" presStyleCnt="3"/>
      <dgm:spPr>
        <a:blipFill rotWithShape="0">
          <a:blip xmlns:r="http://schemas.openxmlformats.org/officeDocument/2006/relationships" r:embed="rId2"/>
          <a:stretch>
            <a:fillRect/>
          </a:stretch>
        </a:blipFill>
      </dgm:spPr>
    </dgm:pt>
    <dgm:pt modelId="{579EBB35-2B13-49F9-A63E-31929C78C229}" type="pres">
      <dgm:prSet presAssocID="{62AFD262-DE0B-4841-BD35-9B2B78EFABEC}" presName="txShp" presStyleLbl="node1" presStyleIdx="1" presStyleCnt="3">
        <dgm:presLayoutVars>
          <dgm:bulletEnabled val="1"/>
        </dgm:presLayoutVars>
      </dgm:prSet>
      <dgm:spPr/>
    </dgm:pt>
    <dgm:pt modelId="{18340219-FADC-4FBA-A925-5965A53CEC4B}" type="pres">
      <dgm:prSet presAssocID="{48158DD3-5E1D-4EC0-AB97-A744F886BF2C}" presName="spacing" presStyleCnt="0"/>
      <dgm:spPr/>
    </dgm:pt>
    <dgm:pt modelId="{6EFAA8EE-8AB0-49B0-939E-53C9BF662D9D}" type="pres">
      <dgm:prSet presAssocID="{2BD99482-6B7D-4F97-BB2D-42B151254BCD}" presName="composite" presStyleCnt="0"/>
      <dgm:spPr/>
    </dgm:pt>
    <dgm:pt modelId="{BE4F0B71-6821-4381-8C1F-E910CBDB8269}" type="pres">
      <dgm:prSet presAssocID="{2BD99482-6B7D-4F97-BB2D-42B151254BCD}" presName="imgShp" presStyleLbl="fgImgPlace1" presStyleIdx="2" presStyleCnt="3"/>
      <dgm:spPr>
        <a:blipFill rotWithShape="0">
          <a:blip xmlns:r="http://schemas.openxmlformats.org/officeDocument/2006/relationships" r:embed="rId3"/>
          <a:stretch>
            <a:fillRect/>
          </a:stretch>
        </a:blipFill>
      </dgm:spPr>
    </dgm:pt>
    <dgm:pt modelId="{E325DFF0-F0A9-456F-BCEB-D8DE3EB8C2DD}" type="pres">
      <dgm:prSet presAssocID="{2BD99482-6B7D-4F97-BB2D-42B151254BCD}" presName="txShp" presStyleLbl="node1" presStyleIdx="2" presStyleCnt="3">
        <dgm:presLayoutVars>
          <dgm:bulletEnabled val="1"/>
        </dgm:presLayoutVars>
      </dgm:prSet>
      <dgm:spPr/>
    </dgm:pt>
  </dgm:ptLst>
  <dgm:cxnLst>
    <dgm:cxn modelId="{6D495204-DB5E-4625-936E-5760FF9821D7}" srcId="{4A03F8AD-82DA-43EF-B67E-91AF07E5C436}" destId="{2BD99482-6B7D-4F97-BB2D-42B151254BCD}" srcOrd="2" destOrd="0" parTransId="{9FCE5D8C-D3B5-4878-82DA-063EC205AF4B}" sibTransId="{7408F6C0-19D6-422F-A3FC-A33811D4473A}"/>
    <dgm:cxn modelId="{1BB30A05-13B1-4E81-BAF7-64A9173055C1}" type="presOf" srcId="{2BD99482-6B7D-4F97-BB2D-42B151254BCD}" destId="{E325DFF0-F0A9-456F-BCEB-D8DE3EB8C2DD}" srcOrd="0" destOrd="0" presId="urn:microsoft.com/office/officeart/2005/8/layout/vList3"/>
    <dgm:cxn modelId="{F5763E17-5F02-49AD-9B80-7CE399AC1804}" type="presOf" srcId="{4A03F8AD-82DA-43EF-B67E-91AF07E5C436}" destId="{68823469-CC56-45D4-9467-BC0B288003E6}" srcOrd="0" destOrd="0" presId="urn:microsoft.com/office/officeart/2005/8/layout/vList3"/>
    <dgm:cxn modelId="{C3438071-D4B4-4CA6-9F64-1C97EA426288}" srcId="{4A03F8AD-82DA-43EF-B67E-91AF07E5C436}" destId="{62AFD262-DE0B-4841-BD35-9B2B78EFABEC}" srcOrd="1" destOrd="0" parTransId="{2946AE3A-C172-4042-835F-6D91D8487BFB}" sibTransId="{48158DD3-5E1D-4EC0-AB97-A744F886BF2C}"/>
    <dgm:cxn modelId="{7BCDEA9E-A708-4284-B543-9BB09B89DAD5}" type="presOf" srcId="{DE820FD8-3356-4EDB-8515-802A70532AFA}" destId="{F277DD97-FF21-4474-8FB0-DFE1C2BC1808}" srcOrd="0" destOrd="0" presId="urn:microsoft.com/office/officeart/2005/8/layout/vList3"/>
    <dgm:cxn modelId="{559375DB-0ACB-4C67-AD0F-EC7DAAA6E40B}" type="presOf" srcId="{62AFD262-DE0B-4841-BD35-9B2B78EFABEC}" destId="{579EBB35-2B13-49F9-A63E-31929C78C229}" srcOrd="0" destOrd="0" presId="urn:microsoft.com/office/officeart/2005/8/layout/vList3"/>
    <dgm:cxn modelId="{F3CE78F1-474E-4580-BD8C-92DEFDDA5DF6}" srcId="{4A03F8AD-82DA-43EF-B67E-91AF07E5C436}" destId="{DE820FD8-3356-4EDB-8515-802A70532AFA}" srcOrd="0" destOrd="0" parTransId="{5EE34CDF-360B-49D4-BA06-C616858D4BAB}" sibTransId="{EB18C2B3-14A3-4D0A-BEE8-CC754573EB67}"/>
    <dgm:cxn modelId="{DD7FCFF5-FED6-4B98-A344-022F925ECE7D}" type="presParOf" srcId="{68823469-CC56-45D4-9467-BC0B288003E6}" destId="{33504815-DA2C-4FF8-A7FE-CD05A8E88A5C}" srcOrd="0" destOrd="0" presId="urn:microsoft.com/office/officeart/2005/8/layout/vList3"/>
    <dgm:cxn modelId="{BD5369D6-1A76-442B-8255-D585C9CD928C}" type="presParOf" srcId="{33504815-DA2C-4FF8-A7FE-CD05A8E88A5C}" destId="{343C437F-AC7E-405B-8067-E78D72892AE8}" srcOrd="0" destOrd="0" presId="urn:microsoft.com/office/officeart/2005/8/layout/vList3"/>
    <dgm:cxn modelId="{0D16C47D-916D-4A3A-8D2D-7F71DCB4CA12}" type="presParOf" srcId="{33504815-DA2C-4FF8-A7FE-CD05A8E88A5C}" destId="{F277DD97-FF21-4474-8FB0-DFE1C2BC1808}" srcOrd="1" destOrd="0" presId="urn:microsoft.com/office/officeart/2005/8/layout/vList3"/>
    <dgm:cxn modelId="{D1CFE441-99DE-4C7F-B41D-4442DA0AC3C0}" type="presParOf" srcId="{68823469-CC56-45D4-9467-BC0B288003E6}" destId="{B04B8CC6-8D73-42D4-A4DC-ABAAD259E737}" srcOrd="1" destOrd="0" presId="urn:microsoft.com/office/officeart/2005/8/layout/vList3"/>
    <dgm:cxn modelId="{C267DC6B-FF74-4F2B-9B68-4605B6E230AE}" type="presParOf" srcId="{68823469-CC56-45D4-9467-BC0B288003E6}" destId="{49C9D50E-D3F1-48A0-A489-74150F7053F4}" srcOrd="2" destOrd="0" presId="urn:microsoft.com/office/officeart/2005/8/layout/vList3"/>
    <dgm:cxn modelId="{C06059A0-DB50-4896-9B2C-6276B45336CB}" type="presParOf" srcId="{49C9D50E-D3F1-48A0-A489-74150F7053F4}" destId="{789B77C7-D8B6-45E8-A0A6-D7E2D3E0E5C6}" srcOrd="0" destOrd="0" presId="urn:microsoft.com/office/officeart/2005/8/layout/vList3"/>
    <dgm:cxn modelId="{D9F3CF6A-5AB5-4785-8F1F-A32C2133F09B}" type="presParOf" srcId="{49C9D50E-D3F1-48A0-A489-74150F7053F4}" destId="{579EBB35-2B13-49F9-A63E-31929C78C229}" srcOrd="1" destOrd="0" presId="urn:microsoft.com/office/officeart/2005/8/layout/vList3"/>
    <dgm:cxn modelId="{EB2BD096-9CC1-4BF4-A66D-44BB3224B172}" type="presParOf" srcId="{68823469-CC56-45D4-9467-BC0B288003E6}" destId="{18340219-FADC-4FBA-A925-5965A53CEC4B}" srcOrd="3" destOrd="0" presId="urn:microsoft.com/office/officeart/2005/8/layout/vList3"/>
    <dgm:cxn modelId="{C40E4392-C21C-4382-B357-B1478F90AE8F}" type="presParOf" srcId="{68823469-CC56-45D4-9467-BC0B288003E6}" destId="{6EFAA8EE-8AB0-49B0-939E-53C9BF662D9D}" srcOrd="4" destOrd="0" presId="urn:microsoft.com/office/officeart/2005/8/layout/vList3"/>
    <dgm:cxn modelId="{444987BB-97DD-4D98-B9E5-511095AE9919}" type="presParOf" srcId="{6EFAA8EE-8AB0-49B0-939E-53C9BF662D9D}" destId="{BE4F0B71-6821-4381-8C1F-E910CBDB8269}" srcOrd="0" destOrd="0" presId="urn:microsoft.com/office/officeart/2005/8/layout/vList3"/>
    <dgm:cxn modelId="{26A45DDF-4D45-4429-9E89-7935D1CF10C2}" type="presParOf" srcId="{6EFAA8EE-8AB0-49B0-939E-53C9BF662D9D}" destId="{E325DFF0-F0A9-456F-BCEB-D8DE3EB8C2DD}"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1751E0-2E5F-4083-B852-252545C1A4BA}">
      <dsp:nvSpPr>
        <dsp:cNvPr id="0" name=""/>
        <dsp:cNvSpPr/>
      </dsp:nvSpPr>
      <dsp:spPr>
        <a:xfrm>
          <a:off x="1371599" y="38099"/>
          <a:ext cx="1828800" cy="1828800"/>
        </a:xfrm>
        <a:prstGeom prst="ellipse">
          <a:avLst/>
        </a:prstGeom>
        <a:gradFill rotWithShape="0">
          <a:gsLst>
            <a:gs pos="0">
              <a:schemeClr val="accent2">
                <a:alpha val="50000"/>
                <a:hueOff val="0"/>
                <a:satOff val="0"/>
                <a:lumOff val="0"/>
                <a:alphaOff val="0"/>
                <a:satMod val="103000"/>
                <a:lumMod val="102000"/>
                <a:tint val="94000"/>
              </a:schemeClr>
            </a:gs>
            <a:gs pos="50000">
              <a:schemeClr val="accent2">
                <a:alpha val="50000"/>
                <a:hueOff val="0"/>
                <a:satOff val="0"/>
                <a:lumOff val="0"/>
                <a:alphaOff val="0"/>
                <a:satMod val="110000"/>
                <a:lumMod val="100000"/>
                <a:shade val="100000"/>
              </a:schemeClr>
            </a:gs>
            <a:gs pos="100000">
              <a:schemeClr val="accent2">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GB" sz="2100" kern="1200" dirty="0"/>
            <a:t>Task</a:t>
          </a:r>
        </a:p>
      </dsp:txBody>
      <dsp:txXfrm>
        <a:off x="1615440" y="358139"/>
        <a:ext cx="1341120" cy="822960"/>
      </dsp:txXfrm>
    </dsp:sp>
    <dsp:sp modelId="{BD2BB0A8-ECEA-445E-8EF9-1EA1B2B4480B}">
      <dsp:nvSpPr>
        <dsp:cNvPr id="0" name=""/>
        <dsp:cNvSpPr/>
      </dsp:nvSpPr>
      <dsp:spPr>
        <a:xfrm>
          <a:off x="2031492" y="1181100"/>
          <a:ext cx="1828800" cy="1828800"/>
        </a:xfrm>
        <a:prstGeom prst="ellipse">
          <a:avLst/>
        </a:prstGeom>
        <a:gradFill rotWithShape="0">
          <a:gsLst>
            <a:gs pos="0">
              <a:schemeClr val="accent3">
                <a:alpha val="50000"/>
                <a:hueOff val="0"/>
                <a:satOff val="0"/>
                <a:lumOff val="0"/>
                <a:alphaOff val="0"/>
                <a:satMod val="103000"/>
                <a:lumMod val="102000"/>
                <a:tint val="94000"/>
              </a:schemeClr>
            </a:gs>
            <a:gs pos="50000">
              <a:schemeClr val="accent3">
                <a:alpha val="50000"/>
                <a:hueOff val="0"/>
                <a:satOff val="0"/>
                <a:lumOff val="0"/>
                <a:alphaOff val="0"/>
                <a:satMod val="110000"/>
                <a:lumMod val="100000"/>
                <a:shade val="100000"/>
              </a:schemeClr>
            </a:gs>
            <a:gs pos="100000">
              <a:schemeClr val="accent3">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GB" sz="2100" kern="1200" dirty="0"/>
            <a:t>Team</a:t>
          </a:r>
        </a:p>
      </dsp:txBody>
      <dsp:txXfrm>
        <a:off x="2590800" y="1653540"/>
        <a:ext cx="1097280" cy="1005840"/>
      </dsp:txXfrm>
    </dsp:sp>
    <dsp:sp modelId="{746D13F3-F35B-4868-87AB-FAB2F1CF463D}">
      <dsp:nvSpPr>
        <dsp:cNvPr id="0" name=""/>
        <dsp:cNvSpPr/>
      </dsp:nvSpPr>
      <dsp:spPr>
        <a:xfrm>
          <a:off x="711707" y="1181100"/>
          <a:ext cx="1828800" cy="1828800"/>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GB" sz="2100" kern="1200" dirty="0"/>
            <a:t>Individual</a:t>
          </a:r>
        </a:p>
      </dsp:txBody>
      <dsp:txXfrm>
        <a:off x="883919" y="1653540"/>
        <a:ext cx="1097280" cy="1005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7DD97-FF21-4474-8FB0-DFE1C2BC1808}">
      <dsp:nvSpPr>
        <dsp:cNvPr id="0" name=""/>
        <dsp:cNvSpPr/>
      </dsp:nvSpPr>
      <dsp:spPr>
        <a:xfrm rot="10800000">
          <a:off x="1623218" y="1656"/>
          <a:ext cx="5244655" cy="1208786"/>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041" tIns="68580" rIns="128016" bIns="68580" numCol="1" spcCol="1270" anchor="ctr" anchorCtr="0">
          <a:noAutofit/>
        </a:bodyPr>
        <a:lstStyle/>
        <a:p>
          <a:pPr marL="0" lvl="0" indent="0" algn="ctr" defTabSz="800100">
            <a:lnSpc>
              <a:spcPct val="90000"/>
            </a:lnSpc>
            <a:spcBef>
              <a:spcPct val="0"/>
            </a:spcBef>
            <a:spcAft>
              <a:spcPct val="35000"/>
            </a:spcAft>
            <a:buNone/>
          </a:pPr>
          <a:r>
            <a:rPr lang="en-GB" sz="1800" kern="1200" dirty="0"/>
            <a:t>Put simply, managing the TASK is about making sure that we produce the right things, in the right way, at the right time, to the right standards.</a:t>
          </a:r>
        </a:p>
      </dsp:txBody>
      <dsp:txXfrm rot="10800000">
        <a:off x="1925414" y="1656"/>
        <a:ext cx="4942459" cy="1208786"/>
      </dsp:txXfrm>
    </dsp:sp>
    <dsp:sp modelId="{343C437F-AC7E-405B-8067-E78D72892AE8}">
      <dsp:nvSpPr>
        <dsp:cNvPr id="0" name=""/>
        <dsp:cNvSpPr/>
      </dsp:nvSpPr>
      <dsp:spPr>
        <a:xfrm>
          <a:off x="1018825" y="1656"/>
          <a:ext cx="1208786" cy="1208786"/>
        </a:xfrm>
        <a:prstGeom prst="ellipse">
          <a:avLst/>
        </a:prstGeom>
        <a:blipFill rotWithShape="0">
          <a:blip xmlns:r="http://schemas.openxmlformats.org/officeDocument/2006/relationships" r:embed="rId1"/>
          <a:stretch>
            <a:fillRect/>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579EBB35-2B13-49F9-A63E-31929C78C229}">
      <dsp:nvSpPr>
        <dsp:cNvPr id="0" name=""/>
        <dsp:cNvSpPr/>
      </dsp:nvSpPr>
      <dsp:spPr>
        <a:xfrm rot="10800000">
          <a:off x="1623218" y="1571275"/>
          <a:ext cx="5244655" cy="1208786"/>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041" tIns="68580" rIns="128016" bIns="68580" numCol="1" spcCol="1270" anchor="ctr" anchorCtr="0">
          <a:noAutofit/>
        </a:bodyPr>
        <a:lstStyle/>
        <a:p>
          <a:pPr marL="0" lvl="0" indent="0" algn="ctr" defTabSz="800100">
            <a:lnSpc>
              <a:spcPct val="90000"/>
            </a:lnSpc>
            <a:spcBef>
              <a:spcPct val="0"/>
            </a:spcBef>
            <a:spcAft>
              <a:spcPct val="35000"/>
            </a:spcAft>
            <a:buNone/>
          </a:pPr>
          <a:r>
            <a:rPr lang="en-GB" sz="1800" kern="1200"/>
            <a:t>Managing individuals is about getting the best out of people: Setting clear standards, giving them support and tackling underperformance so that AS A SCHOOL we achieve the TASK.</a:t>
          </a:r>
          <a:endParaRPr lang="en-GB" sz="1800" kern="1200" dirty="0"/>
        </a:p>
      </dsp:txBody>
      <dsp:txXfrm rot="10800000">
        <a:off x="1925414" y="1571275"/>
        <a:ext cx="4942459" cy="1208786"/>
      </dsp:txXfrm>
    </dsp:sp>
    <dsp:sp modelId="{789B77C7-D8B6-45E8-A0A6-D7E2D3E0E5C6}">
      <dsp:nvSpPr>
        <dsp:cNvPr id="0" name=""/>
        <dsp:cNvSpPr/>
      </dsp:nvSpPr>
      <dsp:spPr>
        <a:xfrm>
          <a:off x="1018825" y="1571275"/>
          <a:ext cx="1208786" cy="1208786"/>
        </a:xfrm>
        <a:prstGeom prst="ellipse">
          <a:avLst/>
        </a:prstGeom>
        <a:blipFill rotWithShape="0">
          <a:blip xmlns:r="http://schemas.openxmlformats.org/officeDocument/2006/relationships" r:embed="rId2"/>
          <a:stretch>
            <a:fillRect/>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325DFF0-F0A9-456F-BCEB-D8DE3EB8C2DD}">
      <dsp:nvSpPr>
        <dsp:cNvPr id="0" name=""/>
        <dsp:cNvSpPr/>
      </dsp:nvSpPr>
      <dsp:spPr>
        <a:xfrm rot="10800000">
          <a:off x="1623218" y="3140894"/>
          <a:ext cx="5244655" cy="1208786"/>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041" tIns="68580" rIns="128016"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This is about managing fairly and openly to motivate an engage people so that they are willing (as well as able) to achieve the TASK. This is what builds our future.</a:t>
          </a:r>
        </a:p>
      </dsp:txBody>
      <dsp:txXfrm rot="10800000">
        <a:off x="1925414" y="3140894"/>
        <a:ext cx="4942459" cy="1208786"/>
      </dsp:txXfrm>
    </dsp:sp>
    <dsp:sp modelId="{BE4F0B71-6821-4381-8C1F-E910CBDB8269}">
      <dsp:nvSpPr>
        <dsp:cNvPr id="0" name=""/>
        <dsp:cNvSpPr/>
      </dsp:nvSpPr>
      <dsp:spPr>
        <a:xfrm>
          <a:off x="1018825" y="3140894"/>
          <a:ext cx="1208786" cy="1208786"/>
        </a:xfrm>
        <a:prstGeom prst="ellipse">
          <a:avLst/>
        </a:prstGeom>
        <a:blipFill rotWithShape="0">
          <a:blip xmlns:r="http://schemas.openxmlformats.org/officeDocument/2006/relationships" r:embed="rId3"/>
          <a:stretch>
            <a:fillRect/>
          </a:stretch>
        </a:blipFill>
        <a:ln>
          <a:noFill/>
        </a:ln>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49C6B-60DA-4BCC-B7A4-E372A9BF39B7}" type="datetimeFigureOut">
              <a:rPr lang="en-GB" smtClean="0"/>
              <a:t>13/06/2017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B1BBA6-A2F2-4CFB-893E-C3E36A3F36E4}" type="slidenum">
              <a:rPr lang="en-GB" smtClean="0"/>
              <a:t>‹#›</a:t>
            </a:fld>
            <a:endParaRPr lang="en-GB"/>
          </a:p>
        </p:txBody>
      </p:sp>
    </p:spTree>
    <p:extLst>
      <p:ext uri="{BB962C8B-B14F-4D97-AF65-F5344CB8AC3E}">
        <p14:creationId xmlns:p14="http://schemas.microsoft.com/office/powerpoint/2010/main" val="2282123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WELCOME</a:t>
            </a:r>
          </a:p>
          <a:p>
            <a:endParaRPr lang="en-GB"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STARTING TO LEAD </a:t>
            </a:r>
            <a:r>
              <a:rPr kumimoji="0" lang="en-GB" sz="1800" b="0" i="0" u="none" strike="noStrike" kern="1200" cap="none" spc="0" normalizeH="0" baseline="0" noProof="0" dirty="0">
                <a:ln>
                  <a:noFill/>
                </a:ln>
                <a:solidFill>
                  <a:prstClr val="black"/>
                </a:solidFill>
                <a:effectLst/>
                <a:uLnTx/>
                <a:uFillTx/>
                <a:latin typeface="+mn-lt"/>
                <a:ea typeface="+mn-ea"/>
                <a:cs typeface="+mn-cs"/>
              </a:rPr>
              <a:t>– is the first in a series of Bite Sized training resources designed to develop the skills and knowledge of those new to middle leadership in schools, colleges and academies.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Other training in the </a:t>
            </a:r>
            <a:r>
              <a:rPr kumimoji="0" lang="en-GB" sz="1800" b="1" i="0" u="none" strike="noStrike" kern="1200" cap="none" spc="0" normalizeH="0" baseline="0" noProof="0" dirty="0">
                <a:ln>
                  <a:noFill/>
                </a:ln>
                <a:solidFill>
                  <a:prstClr val="black"/>
                </a:solidFill>
                <a:effectLst/>
                <a:uLnTx/>
                <a:uFillTx/>
                <a:latin typeface="+mn-lt"/>
                <a:ea typeface="+mn-ea"/>
                <a:cs typeface="+mn-cs"/>
              </a:rPr>
              <a:t>LEARNING TO LEAD </a:t>
            </a:r>
            <a:r>
              <a:rPr kumimoji="0" lang="en-GB" sz="1800" b="0" i="0" u="none" strike="noStrike" kern="1200" cap="none" spc="0" normalizeH="0" baseline="0" noProof="0" dirty="0">
                <a:ln>
                  <a:noFill/>
                </a:ln>
                <a:solidFill>
                  <a:prstClr val="black"/>
                </a:solidFill>
                <a:effectLst/>
                <a:uLnTx/>
                <a:uFillTx/>
                <a:latin typeface="+mn-lt"/>
                <a:ea typeface="+mn-ea"/>
                <a:cs typeface="+mn-cs"/>
              </a:rPr>
              <a:t>series include: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Leading your team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Turning vision into practice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Performance management and appraisal</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1800" b="1" i="0" u="none" strike="noStrike" kern="1200" cap="none" spc="0" normalizeH="0" baseline="0" noProof="0" dirty="0">
                <a:ln>
                  <a:noFill/>
                </a:ln>
                <a:solidFill>
                  <a:prstClr val="black"/>
                </a:solidFill>
                <a:effectLst/>
                <a:uLnTx/>
                <a:uFillTx/>
                <a:latin typeface="+mn-lt"/>
                <a:ea typeface="+mn-ea"/>
                <a:cs typeface="+mn-cs"/>
              </a:rPr>
              <a:t>Dealing with difficult and challenging people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In order to facilitate today’s training, you will need:</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Copies of the PowerPoint slides printed three to a page with space for notes for each participant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Copies of the accompanying ‘Starting to lead’ handout for each participant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Flip chart paper and marker pens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endParaRPr kumimoji="0" lang="en-GB" sz="18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0" i="0" u="none" strike="noStrike" kern="1200" cap="none" spc="0" normalizeH="0" baseline="0" noProof="0" dirty="0">
                <a:ln>
                  <a:noFill/>
                </a:ln>
                <a:solidFill>
                  <a:prstClr val="black"/>
                </a:solidFill>
                <a:effectLst/>
                <a:uLnTx/>
                <a:uFillTx/>
                <a:latin typeface="+mn-lt"/>
                <a:ea typeface="+mn-ea"/>
                <a:cs typeface="+mn-cs"/>
              </a:rPr>
              <a:t>All resources for this training are available to download from the SecEd website (add link) or by email from bitesizedtraining@gmx.com</a:t>
            </a:r>
          </a:p>
        </p:txBody>
      </p:sp>
      <p:sp>
        <p:nvSpPr>
          <p:cNvPr id="4" name="Slide Number Placeholder 3"/>
          <p:cNvSpPr>
            <a:spLocks noGrp="1"/>
          </p:cNvSpPr>
          <p:nvPr>
            <p:ph type="sldNum" sz="quarter" idx="10"/>
          </p:nvPr>
        </p:nvSpPr>
        <p:spPr/>
        <p:txBody>
          <a:bodyPr/>
          <a:lstStyle/>
          <a:p>
            <a:fld id="{04B1BBA6-A2F2-4CFB-893E-C3E36A3F36E4}" type="slidenum">
              <a:rPr lang="en-GB" smtClean="0"/>
              <a:t>1</a:t>
            </a:fld>
            <a:endParaRPr lang="en-GB" dirty="0"/>
          </a:p>
        </p:txBody>
      </p:sp>
    </p:spTree>
    <p:extLst>
      <p:ext uri="{BB962C8B-B14F-4D97-AF65-F5344CB8AC3E}">
        <p14:creationId xmlns:p14="http://schemas.microsoft.com/office/powerpoint/2010/main" val="56558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INTRODUCTION</a:t>
            </a:r>
          </a:p>
          <a:p>
            <a:endParaRPr lang="en-GB" dirty="0"/>
          </a:p>
          <a:p>
            <a:r>
              <a:rPr lang="en-GB" dirty="0"/>
              <a:t>Starting to lead will focus on the three key pieces of learning that those new to middle leadership need to know:</a:t>
            </a:r>
          </a:p>
          <a:p>
            <a:endParaRPr lang="en-GB" dirty="0"/>
          </a:p>
          <a:p>
            <a:pPr marL="228600" indent="-228600">
              <a:buAutoNum type="arabicPeriod"/>
            </a:pPr>
            <a:r>
              <a:rPr lang="en-GB" dirty="0"/>
              <a:t>Understanding what leaders and managers in school actually DO</a:t>
            </a:r>
          </a:p>
          <a:p>
            <a:pPr marL="228600" indent="-228600">
              <a:buAutoNum type="arabicPeriod"/>
            </a:pPr>
            <a:r>
              <a:rPr lang="en-GB" dirty="0"/>
              <a:t>Exploring the main skills and behaviours of a good middle leader</a:t>
            </a:r>
          </a:p>
          <a:p>
            <a:pPr marL="228600" indent="-228600">
              <a:buAutoNum type="arabicPeriod"/>
            </a:pPr>
            <a:r>
              <a:rPr lang="en-GB" dirty="0"/>
              <a:t>Be able to identify your own middle leadership strengths and those areas that need development.</a:t>
            </a:r>
          </a:p>
          <a:p>
            <a:pPr marL="0" indent="0">
              <a:buNone/>
            </a:pPr>
            <a:endParaRPr lang="en-GB" dirty="0"/>
          </a:p>
          <a:p>
            <a:pPr marL="0" indent="0">
              <a:buNone/>
            </a:pPr>
            <a:r>
              <a:rPr lang="en-GB" dirty="0"/>
              <a:t>So, before we address the first question - ‘what do middle leaders and managers actually do? – let’s reflect on what we mean by middle leadership and management.</a:t>
            </a:r>
          </a:p>
        </p:txBody>
      </p:sp>
      <p:sp>
        <p:nvSpPr>
          <p:cNvPr id="4" name="Slide Number Placeholder 3"/>
          <p:cNvSpPr>
            <a:spLocks noGrp="1"/>
          </p:cNvSpPr>
          <p:nvPr>
            <p:ph type="sldNum" sz="quarter" idx="10"/>
          </p:nvPr>
        </p:nvSpPr>
        <p:spPr/>
        <p:txBody>
          <a:bodyPr/>
          <a:lstStyle/>
          <a:p>
            <a:fld id="{04B1BBA6-A2F2-4CFB-893E-C3E36A3F36E4}" type="slidenum">
              <a:rPr lang="en-GB" smtClean="0"/>
              <a:t>2</a:t>
            </a:fld>
            <a:endParaRPr lang="en-GB" dirty="0"/>
          </a:p>
        </p:txBody>
      </p:sp>
    </p:spTree>
    <p:extLst>
      <p:ext uri="{BB962C8B-B14F-4D97-AF65-F5344CB8AC3E}">
        <p14:creationId xmlns:p14="http://schemas.microsoft.com/office/powerpoint/2010/main" val="3911959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LEADERSHIP OR MANAGEMENT</a:t>
            </a:r>
          </a:p>
          <a:p>
            <a:endParaRPr lang="en-GB" dirty="0"/>
          </a:p>
          <a:p>
            <a:r>
              <a:rPr lang="en-GB" dirty="0"/>
              <a:t>The diagram clearly shows the difference between leadership and management – leadership is about turning your vision into an action plan (strategy), whilst management is about taking strategy and delivering what needs to be done (Execution).</a:t>
            </a:r>
          </a:p>
          <a:p>
            <a:endParaRPr lang="en-GB" dirty="0"/>
          </a:p>
          <a:p>
            <a:r>
              <a:rPr lang="en-GB" dirty="0"/>
              <a:t>ACTIVITY</a:t>
            </a:r>
          </a:p>
          <a:p>
            <a:endParaRPr lang="en-GB" dirty="0"/>
          </a:p>
          <a:p>
            <a:r>
              <a:rPr lang="en-GB" dirty="0"/>
              <a:t>Think about your own middle leadership role (you might want to choose just one aspect of area that you lead on:</a:t>
            </a:r>
          </a:p>
          <a:p>
            <a:pPr marL="228600" indent="-228600">
              <a:buAutoNum type="arabicPeriod"/>
            </a:pPr>
            <a:r>
              <a:rPr lang="en-GB" dirty="0"/>
              <a:t>What is your </a:t>
            </a:r>
            <a:r>
              <a:rPr lang="en-GB" b="1" dirty="0"/>
              <a:t>vision</a:t>
            </a:r>
            <a:r>
              <a:rPr lang="en-GB" dirty="0"/>
              <a:t> for the area you lead – try to condense this into one or two sentences.</a:t>
            </a:r>
          </a:p>
          <a:p>
            <a:pPr marL="228600" indent="-228600">
              <a:buAutoNum type="arabicPeriod"/>
            </a:pPr>
            <a:r>
              <a:rPr lang="en-GB" dirty="0"/>
              <a:t>Now think about </a:t>
            </a:r>
            <a:r>
              <a:rPr lang="en-GB" b="1" dirty="0"/>
              <a:t>HOW</a:t>
            </a:r>
            <a:r>
              <a:rPr lang="en-GB" dirty="0"/>
              <a:t> – How will you and your team turn this vision into a reality.</a:t>
            </a:r>
          </a:p>
          <a:p>
            <a:pPr marL="228600" indent="-228600">
              <a:buAutoNum type="arabicPeriod"/>
            </a:pPr>
            <a:r>
              <a:rPr lang="en-GB" dirty="0"/>
              <a:t>Finally, think about </a:t>
            </a:r>
            <a:r>
              <a:rPr lang="en-GB" b="1" dirty="0"/>
              <a:t>WHAT</a:t>
            </a:r>
            <a:r>
              <a:rPr lang="en-GB" dirty="0"/>
              <a:t> and </a:t>
            </a:r>
            <a:r>
              <a:rPr lang="en-GB" b="1" dirty="0"/>
              <a:t>WHO</a:t>
            </a:r>
            <a:r>
              <a:rPr lang="en-GB" dirty="0"/>
              <a:t> – What will you and your team do to deliver your strategy? Who will do what?</a:t>
            </a:r>
          </a:p>
          <a:p>
            <a:pPr marL="228600" indent="-228600">
              <a:buAutoNum type="arabicPeriod"/>
            </a:pPr>
            <a:r>
              <a:rPr lang="en-GB" dirty="0"/>
              <a:t>Share your ideas with the group:</a:t>
            </a:r>
          </a:p>
          <a:p>
            <a:pPr marL="685800" lvl="1" indent="-228600">
              <a:buAutoNum type="arabicPeriod"/>
            </a:pPr>
            <a:r>
              <a:rPr lang="en-GB" dirty="0"/>
              <a:t>Are there similarities that mean middle leaders could work together and share work and responsibility for these? </a:t>
            </a:r>
          </a:p>
          <a:p>
            <a:pPr marL="685800" lvl="1" indent="-228600">
              <a:buAutoNum type="arabicPeriod"/>
            </a:pPr>
            <a:r>
              <a:rPr lang="en-GB" dirty="0"/>
              <a:t>Are there areas you will need support with? </a:t>
            </a:r>
          </a:p>
          <a:p>
            <a:pPr marL="685800" lvl="1" indent="-228600">
              <a:buAutoNum type="arabicPeriod"/>
            </a:pPr>
            <a:r>
              <a:rPr lang="en-GB" dirty="0"/>
              <a:t>How does your plan fit with your school’s priorities?</a:t>
            </a:r>
          </a:p>
        </p:txBody>
      </p:sp>
      <p:sp>
        <p:nvSpPr>
          <p:cNvPr id="4" name="Slide Number Placeholder 3"/>
          <p:cNvSpPr>
            <a:spLocks noGrp="1"/>
          </p:cNvSpPr>
          <p:nvPr>
            <p:ph type="sldNum" sz="quarter" idx="10"/>
          </p:nvPr>
        </p:nvSpPr>
        <p:spPr/>
        <p:txBody>
          <a:bodyPr/>
          <a:lstStyle/>
          <a:p>
            <a:fld id="{04B1BBA6-A2F2-4CFB-893E-C3E36A3F36E4}" type="slidenum">
              <a:rPr lang="en-GB" smtClean="0"/>
              <a:t>3</a:t>
            </a:fld>
            <a:endParaRPr lang="en-GB" dirty="0"/>
          </a:p>
        </p:txBody>
      </p:sp>
    </p:spTree>
    <p:extLst>
      <p:ext uri="{BB962C8B-B14F-4D97-AF65-F5344CB8AC3E}">
        <p14:creationId xmlns:p14="http://schemas.microsoft.com/office/powerpoint/2010/main" val="372908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ACTIVITY: WHAT DO MIDDLE LEADERS DO?</a:t>
            </a:r>
          </a:p>
          <a:p>
            <a:endParaRPr lang="en-GB" dirty="0"/>
          </a:p>
          <a:p>
            <a:pPr marL="228600" indent="-228600">
              <a:buAutoNum type="arabicPeriod"/>
            </a:pPr>
            <a:r>
              <a:rPr lang="en-GB" dirty="0"/>
              <a:t>Working alone, think about the question ‘What do middle leaders do?’</a:t>
            </a:r>
          </a:p>
          <a:p>
            <a:pPr marL="228600" indent="-228600">
              <a:buAutoNum type="arabicPeriod"/>
            </a:pPr>
            <a:r>
              <a:rPr lang="en-GB" dirty="0"/>
              <a:t>Work in pairs to share your ideas and come up with an agreement on your top five tasks for middle leaders</a:t>
            </a:r>
          </a:p>
          <a:p>
            <a:pPr marL="228600" indent="-228600">
              <a:buAutoNum type="arabicPeriod"/>
            </a:pPr>
            <a:r>
              <a:rPr lang="en-GB" dirty="0"/>
              <a:t>Share your top five tasks with the whole group</a:t>
            </a:r>
          </a:p>
          <a:p>
            <a:pPr marL="228600" indent="-228600">
              <a:buAutoNum type="arabicPeriod"/>
            </a:pPr>
            <a:r>
              <a:rPr lang="en-GB" dirty="0"/>
              <a:t>Record the groups response on flip chart paper – you will come back to this later in today’s training.</a:t>
            </a:r>
          </a:p>
          <a:p>
            <a:pPr marL="0" indent="0">
              <a:buNone/>
            </a:pPr>
            <a:endParaRPr lang="en-GB" dirty="0"/>
          </a:p>
          <a:p>
            <a:pPr marL="0" indent="0">
              <a:buNone/>
            </a:pPr>
            <a:endParaRPr lang="en-GB" dirty="0"/>
          </a:p>
          <a:p>
            <a:pPr marL="0" indent="0">
              <a:buNone/>
            </a:pPr>
            <a:endParaRPr lang="en-GB" dirty="0"/>
          </a:p>
        </p:txBody>
      </p:sp>
      <p:sp>
        <p:nvSpPr>
          <p:cNvPr id="4" name="Slide Number Placeholder 3"/>
          <p:cNvSpPr>
            <a:spLocks noGrp="1"/>
          </p:cNvSpPr>
          <p:nvPr>
            <p:ph type="sldNum" sz="quarter" idx="10"/>
          </p:nvPr>
        </p:nvSpPr>
        <p:spPr/>
        <p:txBody>
          <a:bodyPr/>
          <a:lstStyle/>
          <a:p>
            <a:fld id="{04B1BBA6-A2F2-4CFB-893E-C3E36A3F36E4}" type="slidenum">
              <a:rPr lang="en-GB" smtClean="0"/>
              <a:t>4</a:t>
            </a:fld>
            <a:endParaRPr lang="en-GB" dirty="0"/>
          </a:p>
        </p:txBody>
      </p:sp>
    </p:spTree>
    <p:extLst>
      <p:ext uri="{BB962C8B-B14F-4D97-AF65-F5344CB8AC3E}">
        <p14:creationId xmlns:p14="http://schemas.microsoft.com/office/powerpoint/2010/main" val="1142870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ACTION CENTRED LEADERSHIP</a:t>
            </a:r>
          </a:p>
          <a:p>
            <a:endParaRPr lang="en-GB" dirty="0"/>
          </a:p>
          <a:p>
            <a:r>
              <a:rPr lang="en-GB" dirty="0"/>
              <a:t>Adair  - a key writer and theorist on leadership theory and practice – came up with the concept of ‘action centred leadership’: The idea that our leadership should focus on what we as individuals and our teams aim to achieve. Without this focus on ‘action’, there is little point in leading since nothing will change, improve or be delivered.</a:t>
            </a:r>
          </a:p>
          <a:p>
            <a:endParaRPr lang="en-GB" dirty="0"/>
          </a:p>
          <a:p>
            <a:r>
              <a:rPr lang="en-GB" dirty="0"/>
              <a:t>Adair goes on to say that effective leadership is about maintaining a balance between the task to be accomplished, the individuals who contribute to the task and the team that the individuals form in their shared responsibility to complete the task.</a:t>
            </a:r>
          </a:p>
          <a:p>
            <a:endParaRPr lang="en-GB" dirty="0"/>
          </a:p>
          <a:p>
            <a:r>
              <a:rPr lang="en-GB" dirty="0"/>
              <a:t>Let’s look at Adair’s ideas in a little more detail.</a:t>
            </a:r>
          </a:p>
        </p:txBody>
      </p:sp>
      <p:sp>
        <p:nvSpPr>
          <p:cNvPr id="4" name="Slide Number Placeholder 3"/>
          <p:cNvSpPr>
            <a:spLocks noGrp="1"/>
          </p:cNvSpPr>
          <p:nvPr>
            <p:ph type="sldNum" sz="quarter" idx="10"/>
          </p:nvPr>
        </p:nvSpPr>
        <p:spPr/>
        <p:txBody>
          <a:bodyPr/>
          <a:lstStyle/>
          <a:p>
            <a:fld id="{04B1BBA6-A2F2-4CFB-893E-C3E36A3F36E4}" type="slidenum">
              <a:rPr lang="en-GB" smtClean="0"/>
              <a:t>5</a:t>
            </a:fld>
            <a:endParaRPr lang="en-GB" dirty="0"/>
          </a:p>
        </p:txBody>
      </p:sp>
    </p:spTree>
    <p:extLst>
      <p:ext uri="{BB962C8B-B14F-4D97-AF65-F5344CB8AC3E}">
        <p14:creationId xmlns:p14="http://schemas.microsoft.com/office/powerpoint/2010/main" val="26607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ACTIVITY: Action centred leadership (Adair)</a:t>
            </a:r>
          </a:p>
          <a:p>
            <a:endParaRPr lang="en-GB" dirty="0"/>
          </a:p>
          <a:p>
            <a:r>
              <a:rPr lang="en-GB" dirty="0"/>
              <a:t>Work in small focus groups to discuss the three key areas of Adair’s action centred leadership model – Task, Individuals and Team.</a:t>
            </a:r>
          </a:p>
          <a:p>
            <a:endParaRPr lang="en-GB" dirty="0"/>
          </a:p>
          <a:p>
            <a:r>
              <a:rPr lang="en-GB" dirty="0"/>
              <a:t>Reflecting on one area of your middle leadership that you choose, discuss:</a:t>
            </a:r>
          </a:p>
          <a:p>
            <a:endParaRPr lang="en-GB" dirty="0"/>
          </a:p>
          <a:p>
            <a:pPr marL="228600" indent="-228600">
              <a:buAutoNum type="arabicPeriod"/>
            </a:pPr>
            <a:r>
              <a:rPr lang="en-GB" b="1" dirty="0"/>
              <a:t>Task</a:t>
            </a:r>
            <a:r>
              <a:rPr lang="en-GB" dirty="0"/>
              <a:t> – What is the task? How do you make sure your leadership produces the right things, in the right way, at the right time and to the right standards?</a:t>
            </a:r>
          </a:p>
          <a:p>
            <a:pPr marL="228600" indent="-228600">
              <a:buAutoNum type="arabicPeriod"/>
            </a:pPr>
            <a:r>
              <a:rPr lang="en-GB" b="1" dirty="0"/>
              <a:t>Individual</a:t>
            </a:r>
            <a:r>
              <a:rPr lang="en-GB" dirty="0"/>
              <a:t> – What strategies do you have to get the best out of people? How do you set clear standards, provide them with the right support and tackle underperformance?</a:t>
            </a:r>
          </a:p>
          <a:p>
            <a:pPr marL="228600" indent="-228600">
              <a:buAutoNum type="arabicPeriod"/>
            </a:pPr>
            <a:r>
              <a:rPr lang="en-GB" b="1" dirty="0"/>
              <a:t>Team – </a:t>
            </a:r>
            <a:r>
              <a:rPr lang="en-GB" b="0" dirty="0"/>
              <a:t>How do you know that you lead your team fairly and openly? What strategies do you have to motivate and engage your team? How do you keep your team looking forward to the future?</a:t>
            </a:r>
          </a:p>
          <a:p>
            <a:pPr marL="0" indent="0">
              <a:buNone/>
            </a:pPr>
            <a:endParaRPr lang="en-GB" b="0" dirty="0"/>
          </a:p>
          <a:p>
            <a:pPr marL="0" indent="0">
              <a:buNone/>
            </a:pPr>
            <a:r>
              <a:rPr lang="en-GB" b="0" dirty="0"/>
              <a:t>Share your ideas with the group and add them to the key leadership skills sheet you produced earlier in the session.</a:t>
            </a:r>
          </a:p>
        </p:txBody>
      </p:sp>
      <p:sp>
        <p:nvSpPr>
          <p:cNvPr id="4" name="Slide Number Placeholder 3"/>
          <p:cNvSpPr>
            <a:spLocks noGrp="1"/>
          </p:cNvSpPr>
          <p:nvPr>
            <p:ph type="sldNum" sz="quarter" idx="10"/>
          </p:nvPr>
        </p:nvSpPr>
        <p:spPr/>
        <p:txBody>
          <a:bodyPr/>
          <a:lstStyle/>
          <a:p>
            <a:fld id="{04B1BBA6-A2F2-4CFB-893E-C3E36A3F36E4}" type="slidenum">
              <a:rPr lang="en-GB" smtClean="0"/>
              <a:t>6</a:t>
            </a:fld>
            <a:endParaRPr lang="en-GB" dirty="0"/>
          </a:p>
        </p:txBody>
      </p:sp>
    </p:spTree>
    <p:extLst>
      <p:ext uri="{BB962C8B-B14F-4D97-AF65-F5344CB8AC3E}">
        <p14:creationId xmlns:p14="http://schemas.microsoft.com/office/powerpoint/2010/main" val="3931430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a:t>THE DANGER ZONE</a:t>
            </a:r>
          </a:p>
          <a:p>
            <a:endParaRPr lang="en-GB" dirty="0"/>
          </a:p>
          <a:p>
            <a:r>
              <a:rPr lang="en-GB" dirty="0"/>
              <a:t>Some middle leaders focus their leadership on one of the three key leadership areas – task, individual or team. This can impair the quality of good middle leadership.</a:t>
            </a:r>
          </a:p>
          <a:p>
            <a:endParaRPr lang="en-GB" dirty="0"/>
          </a:p>
          <a:p>
            <a:r>
              <a:rPr lang="en-GB" dirty="0"/>
              <a:t>ACTIVITY: DANGER ZONE</a:t>
            </a:r>
          </a:p>
          <a:p>
            <a:endParaRPr lang="en-GB" dirty="0"/>
          </a:p>
          <a:p>
            <a:r>
              <a:rPr lang="en-GB" dirty="0"/>
              <a:t>Thinking about your own middle leadership and the area for which you are accountable, what would your leadership look like if you focused too much on one of the key areas above?</a:t>
            </a:r>
          </a:p>
          <a:p>
            <a:endParaRPr lang="en-GB" dirty="0"/>
          </a:p>
          <a:p>
            <a:pPr marL="228600" indent="-228600">
              <a:buAutoNum type="arabicPeriod"/>
            </a:pPr>
            <a:r>
              <a:rPr lang="en-GB" dirty="0"/>
              <a:t>Taking each area in turn – Task, Individual and team – identify what your danger signs would be?</a:t>
            </a:r>
          </a:p>
          <a:p>
            <a:pPr marL="228600" indent="-228600">
              <a:buAutoNum type="arabicPeriod"/>
            </a:pPr>
            <a:r>
              <a:rPr lang="en-GB" dirty="0"/>
              <a:t>What steps could you take to ensure that your middle leadership remains balanced across all three areas?</a:t>
            </a:r>
          </a:p>
          <a:p>
            <a:pPr marL="228600" indent="-228600">
              <a:buAutoNum type="arabicPeriod"/>
            </a:pPr>
            <a:r>
              <a:rPr lang="en-GB" dirty="0"/>
              <a:t>Share your ideas with the group and add the key points to your action sheet.</a:t>
            </a:r>
          </a:p>
          <a:p>
            <a:endParaRPr lang="en-GB" dirty="0"/>
          </a:p>
          <a:p>
            <a:endParaRPr lang="en-GB" dirty="0"/>
          </a:p>
        </p:txBody>
      </p:sp>
      <p:sp>
        <p:nvSpPr>
          <p:cNvPr id="4" name="Slide Number Placeholder 3"/>
          <p:cNvSpPr>
            <a:spLocks noGrp="1"/>
          </p:cNvSpPr>
          <p:nvPr>
            <p:ph type="sldNum" sz="quarter" idx="10"/>
          </p:nvPr>
        </p:nvSpPr>
        <p:spPr/>
        <p:txBody>
          <a:bodyPr/>
          <a:lstStyle/>
          <a:p>
            <a:fld id="{04B1BBA6-A2F2-4CFB-893E-C3E36A3F36E4}" type="slidenum">
              <a:rPr lang="en-GB" smtClean="0"/>
              <a:t>7</a:t>
            </a:fld>
            <a:endParaRPr lang="en-GB" dirty="0"/>
          </a:p>
        </p:txBody>
      </p:sp>
    </p:spTree>
    <p:extLst>
      <p:ext uri="{BB962C8B-B14F-4D97-AF65-F5344CB8AC3E}">
        <p14:creationId xmlns:p14="http://schemas.microsoft.com/office/powerpoint/2010/main" val="2344295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GB" dirty="0"/>
              <a:t>MAKING IT WORK AT WORK</a:t>
            </a:r>
          </a:p>
          <a:p>
            <a:endParaRPr lang="en-GB" dirty="0"/>
          </a:p>
          <a:p>
            <a:r>
              <a:rPr lang="en-GB" dirty="0"/>
              <a:t>ACTIVITY: What will you do as a result of this Bite Sized Training?</a:t>
            </a:r>
          </a:p>
          <a:p>
            <a:endParaRPr lang="en-GB" dirty="0"/>
          </a:p>
          <a:p>
            <a:r>
              <a:rPr lang="en-GB" dirty="0"/>
              <a:t>Working in groups, look at the action sheet you have produced during today’s training.</a:t>
            </a:r>
          </a:p>
          <a:p>
            <a:endParaRPr lang="en-GB" dirty="0"/>
          </a:p>
          <a:p>
            <a:pPr marL="228600" indent="-228600">
              <a:buAutoNum type="arabicPeriod"/>
            </a:pPr>
            <a:r>
              <a:rPr lang="en-GB" dirty="0"/>
              <a:t>What are the three key learning points for you?</a:t>
            </a:r>
          </a:p>
          <a:p>
            <a:pPr marL="228600" indent="-228600">
              <a:buAutoNum type="arabicPeriod"/>
            </a:pPr>
            <a:r>
              <a:rPr lang="en-GB" dirty="0"/>
              <a:t>What will you change tomorrow to improve your middle leadership?</a:t>
            </a:r>
          </a:p>
          <a:p>
            <a:pPr marL="228600" indent="-228600">
              <a:buAutoNum type="arabicPeriod"/>
            </a:pPr>
            <a:r>
              <a:rPr lang="en-GB" dirty="0"/>
              <a:t>How will you know when your change has been successful?</a:t>
            </a:r>
          </a:p>
        </p:txBody>
      </p:sp>
      <p:sp>
        <p:nvSpPr>
          <p:cNvPr id="4" name="Slide Number Placeholder 3"/>
          <p:cNvSpPr>
            <a:spLocks noGrp="1"/>
          </p:cNvSpPr>
          <p:nvPr>
            <p:ph type="sldNum" sz="quarter" idx="10"/>
          </p:nvPr>
        </p:nvSpPr>
        <p:spPr/>
        <p:txBody>
          <a:bodyPr/>
          <a:lstStyle/>
          <a:p>
            <a:pPr>
              <a:defRPr/>
            </a:pPr>
            <a:fld id="{D7C8A30B-CA20-4C81-9801-3DC611DACCAB}" type="slidenum">
              <a:rPr lang="en-GB" smtClean="0"/>
              <a:pPr>
                <a:defRPr/>
              </a:pPr>
              <a:t>8</a:t>
            </a:fld>
            <a:endParaRPr lang="en-GB"/>
          </a:p>
        </p:txBody>
      </p:sp>
    </p:spTree>
    <p:extLst>
      <p:ext uri="{BB962C8B-B14F-4D97-AF65-F5344CB8AC3E}">
        <p14:creationId xmlns:p14="http://schemas.microsoft.com/office/powerpoint/2010/main" val="3181940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5D2CF91-1FE3-4FA8-8416-41F1A21A3C11}" type="datetime1">
              <a:rPr lang="en-GB" smtClean="0"/>
              <a:t>13/06/2017</a:t>
            </a:fld>
            <a:endParaRPr lang="en-GB" dirty="0"/>
          </a:p>
        </p:txBody>
      </p:sp>
      <p:sp>
        <p:nvSpPr>
          <p:cNvPr id="5" name="Footer Placeholder 4"/>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6" name="Slide Number Placeholder 5"/>
          <p:cNvSpPr>
            <a:spLocks noGrp="1"/>
          </p:cNvSpPr>
          <p:nvPr>
            <p:ph type="sldNum" sz="quarter" idx="12"/>
          </p:nvPr>
        </p:nvSpPr>
        <p:spPr/>
        <p:txBody>
          <a:bodyPr/>
          <a:lstStyle/>
          <a:p>
            <a:fld id="{56D51094-F7F1-4ED4-BA51-1B62F754DB33}" type="slidenum">
              <a:rPr lang="en-GB" smtClean="0"/>
              <a:t>‹#›</a:t>
            </a:fld>
            <a:endParaRPr lang="en-GB" dirty="0"/>
          </a:p>
        </p:txBody>
      </p:sp>
      <p:pic>
        <p:nvPicPr>
          <p:cNvPr id="7" name="Picture 6"/>
          <p:cNvPicPr>
            <a:picLocks noChangeAspect="1"/>
          </p:cNvPicPr>
          <p:nvPr/>
        </p:nvPicPr>
        <p:blipFill>
          <a:blip r:embed="rId2"/>
          <a:stretch>
            <a:fillRect/>
          </a:stretch>
        </p:blipFill>
        <p:spPr>
          <a:xfrm>
            <a:off x="0" y="23813"/>
            <a:ext cx="3743848" cy="1390844"/>
          </a:xfrm>
          <a:prstGeom prst="rect">
            <a:avLst/>
          </a:prstGeom>
        </p:spPr>
      </p:pic>
    </p:spTree>
    <p:extLst>
      <p:ext uri="{BB962C8B-B14F-4D97-AF65-F5344CB8AC3E}">
        <p14:creationId xmlns:p14="http://schemas.microsoft.com/office/powerpoint/2010/main" val="2266335565"/>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14057" y="365126"/>
            <a:ext cx="4901293" cy="132556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4579073-41B7-42B8-A0DF-00E4D08FD09E}" type="datetime1">
              <a:rPr lang="en-GB" smtClean="0"/>
              <a:t>13/06/2017</a:t>
            </a:fld>
            <a:endParaRPr lang="en-GB" dirty="0"/>
          </a:p>
        </p:txBody>
      </p:sp>
      <p:sp>
        <p:nvSpPr>
          <p:cNvPr id="5" name="Footer Placeholder 4"/>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6" name="Slide Number Placeholder 5"/>
          <p:cNvSpPr>
            <a:spLocks noGrp="1"/>
          </p:cNvSpPr>
          <p:nvPr>
            <p:ph type="sldNum" sz="quarter" idx="12"/>
          </p:nvPr>
        </p:nvSpPr>
        <p:spPr/>
        <p:txBody>
          <a:bodyPr/>
          <a:lstStyle/>
          <a:p>
            <a:fld id="{56D51094-F7F1-4ED4-BA51-1B62F754DB33}" type="slidenum">
              <a:rPr lang="en-GB" smtClean="0"/>
              <a:t>‹#›</a:t>
            </a:fld>
            <a:endParaRPr lang="en-GB" dirty="0"/>
          </a:p>
        </p:txBody>
      </p:sp>
      <p:pic>
        <p:nvPicPr>
          <p:cNvPr id="7" name="Picture 6"/>
          <p:cNvPicPr>
            <a:picLocks noChangeAspect="1"/>
          </p:cNvPicPr>
          <p:nvPr/>
        </p:nvPicPr>
        <p:blipFill>
          <a:blip r:embed="rId2"/>
          <a:stretch>
            <a:fillRect/>
          </a:stretch>
        </p:blipFill>
        <p:spPr>
          <a:xfrm>
            <a:off x="0" y="0"/>
            <a:ext cx="3743848" cy="1390844"/>
          </a:xfrm>
          <a:prstGeom prst="rect">
            <a:avLst/>
          </a:prstGeom>
        </p:spPr>
      </p:pic>
    </p:spTree>
    <p:extLst>
      <p:ext uri="{BB962C8B-B14F-4D97-AF65-F5344CB8AC3E}">
        <p14:creationId xmlns:p14="http://schemas.microsoft.com/office/powerpoint/2010/main" val="1001784503"/>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E880FF-F733-4CDF-935F-60F497E3B3BA}" type="datetime1">
              <a:rPr lang="en-GB" smtClean="0"/>
              <a:t>13/06/2017</a:t>
            </a:fld>
            <a:endParaRPr lang="en-GB" dirty="0"/>
          </a:p>
        </p:txBody>
      </p:sp>
      <p:sp>
        <p:nvSpPr>
          <p:cNvPr id="5" name="Footer Placeholder 4"/>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6" name="Slide Number Placeholder 5"/>
          <p:cNvSpPr>
            <a:spLocks noGrp="1"/>
          </p:cNvSpPr>
          <p:nvPr>
            <p:ph type="sldNum" sz="quarter" idx="12"/>
          </p:nvPr>
        </p:nvSpPr>
        <p:spPr/>
        <p:txBody>
          <a:bodyPr/>
          <a:lstStyle/>
          <a:p>
            <a:fld id="{56D51094-F7F1-4ED4-BA51-1B62F754DB33}" type="slidenum">
              <a:rPr lang="en-GB" smtClean="0"/>
              <a:t>‹#›</a:t>
            </a:fld>
            <a:endParaRPr lang="en-GB" dirty="0"/>
          </a:p>
        </p:txBody>
      </p:sp>
      <p:pic>
        <p:nvPicPr>
          <p:cNvPr id="7" name="Picture 6"/>
          <p:cNvPicPr>
            <a:picLocks noChangeAspect="1"/>
          </p:cNvPicPr>
          <p:nvPr/>
        </p:nvPicPr>
        <p:blipFill>
          <a:blip r:embed="rId2"/>
          <a:stretch>
            <a:fillRect/>
          </a:stretch>
        </p:blipFill>
        <p:spPr>
          <a:xfrm>
            <a:off x="0" y="248363"/>
            <a:ext cx="3743848" cy="1390844"/>
          </a:xfrm>
          <a:prstGeom prst="rect">
            <a:avLst/>
          </a:prstGeom>
        </p:spPr>
      </p:pic>
    </p:spTree>
    <p:extLst>
      <p:ext uri="{BB962C8B-B14F-4D97-AF65-F5344CB8AC3E}">
        <p14:creationId xmlns:p14="http://schemas.microsoft.com/office/powerpoint/2010/main" val="307045216"/>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24943" y="365126"/>
            <a:ext cx="4890407" cy="1325563"/>
          </a:xfr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AE7FB96-5F4D-4907-8BC2-F6825F2B94B5}" type="datetime1">
              <a:rPr lang="en-GB" smtClean="0"/>
              <a:t>13/06/2017</a:t>
            </a:fld>
            <a:endParaRPr lang="en-GB" dirty="0"/>
          </a:p>
        </p:txBody>
      </p:sp>
      <p:sp>
        <p:nvSpPr>
          <p:cNvPr id="6" name="Footer Placeholder 5"/>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7" name="Slide Number Placeholder 6"/>
          <p:cNvSpPr>
            <a:spLocks noGrp="1"/>
          </p:cNvSpPr>
          <p:nvPr>
            <p:ph type="sldNum" sz="quarter" idx="12"/>
          </p:nvPr>
        </p:nvSpPr>
        <p:spPr/>
        <p:txBody>
          <a:bodyPr/>
          <a:lstStyle/>
          <a:p>
            <a:fld id="{56D51094-F7F1-4ED4-BA51-1B62F754DB33}" type="slidenum">
              <a:rPr lang="en-GB" smtClean="0"/>
              <a:t>‹#›</a:t>
            </a:fld>
            <a:endParaRPr lang="en-GB" dirty="0"/>
          </a:p>
        </p:txBody>
      </p:sp>
      <p:pic>
        <p:nvPicPr>
          <p:cNvPr id="8" name="Picture 7"/>
          <p:cNvPicPr>
            <a:picLocks noChangeAspect="1"/>
          </p:cNvPicPr>
          <p:nvPr/>
        </p:nvPicPr>
        <p:blipFill>
          <a:blip r:embed="rId2"/>
          <a:stretch>
            <a:fillRect/>
          </a:stretch>
        </p:blipFill>
        <p:spPr>
          <a:xfrm>
            <a:off x="0" y="0"/>
            <a:ext cx="3743848" cy="1390844"/>
          </a:xfrm>
          <a:prstGeom prst="rect">
            <a:avLst/>
          </a:prstGeom>
        </p:spPr>
      </p:pic>
    </p:spTree>
    <p:extLst>
      <p:ext uri="{BB962C8B-B14F-4D97-AF65-F5344CB8AC3E}">
        <p14:creationId xmlns:p14="http://schemas.microsoft.com/office/powerpoint/2010/main" val="279871396"/>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766457" y="365126"/>
            <a:ext cx="4750084"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E7A7545-26C8-476B-BA17-F2B27A0BDAE0}" type="datetime1">
              <a:rPr lang="en-GB" smtClean="0"/>
              <a:t>13/06/2017</a:t>
            </a:fld>
            <a:endParaRPr lang="en-GB" dirty="0"/>
          </a:p>
        </p:txBody>
      </p:sp>
      <p:sp>
        <p:nvSpPr>
          <p:cNvPr id="8" name="Footer Placeholder 7"/>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9" name="Slide Number Placeholder 8"/>
          <p:cNvSpPr>
            <a:spLocks noGrp="1"/>
          </p:cNvSpPr>
          <p:nvPr>
            <p:ph type="sldNum" sz="quarter" idx="12"/>
          </p:nvPr>
        </p:nvSpPr>
        <p:spPr/>
        <p:txBody>
          <a:bodyPr/>
          <a:lstStyle/>
          <a:p>
            <a:fld id="{56D51094-F7F1-4ED4-BA51-1B62F754DB33}" type="slidenum">
              <a:rPr lang="en-GB" smtClean="0"/>
              <a:t>‹#›</a:t>
            </a:fld>
            <a:endParaRPr lang="en-GB" dirty="0"/>
          </a:p>
        </p:txBody>
      </p:sp>
      <p:pic>
        <p:nvPicPr>
          <p:cNvPr id="10" name="Picture 9"/>
          <p:cNvPicPr>
            <a:picLocks noChangeAspect="1"/>
          </p:cNvPicPr>
          <p:nvPr/>
        </p:nvPicPr>
        <p:blipFill>
          <a:blip r:embed="rId2"/>
          <a:stretch>
            <a:fillRect/>
          </a:stretch>
        </p:blipFill>
        <p:spPr>
          <a:xfrm>
            <a:off x="109276" y="0"/>
            <a:ext cx="3743848" cy="1390844"/>
          </a:xfrm>
          <a:prstGeom prst="rect">
            <a:avLst/>
          </a:prstGeom>
        </p:spPr>
      </p:pic>
    </p:spTree>
    <p:extLst>
      <p:ext uri="{BB962C8B-B14F-4D97-AF65-F5344CB8AC3E}">
        <p14:creationId xmlns:p14="http://schemas.microsoft.com/office/powerpoint/2010/main" val="4251077227"/>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43848" y="365126"/>
            <a:ext cx="47715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AE54B25-C93E-453E-92CD-1F5FEEDEF5D7}" type="datetime1">
              <a:rPr lang="en-GB" smtClean="0"/>
              <a:t>13/06/2017</a:t>
            </a:fld>
            <a:endParaRPr lang="en-GB" dirty="0"/>
          </a:p>
        </p:txBody>
      </p:sp>
      <p:sp>
        <p:nvSpPr>
          <p:cNvPr id="4" name="Footer Placeholder 3"/>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5" name="Slide Number Placeholder 4"/>
          <p:cNvSpPr>
            <a:spLocks noGrp="1"/>
          </p:cNvSpPr>
          <p:nvPr>
            <p:ph type="sldNum" sz="quarter" idx="12"/>
          </p:nvPr>
        </p:nvSpPr>
        <p:spPr/>
        <p:txBody>
          <a:bodyPr/>
          <a:lstStyle/>
          <a:p>
            <a:fld id="{56D51094-F7F1-4ED4-BA51-1B62F754DB33}" type="slidenum">
              <a:rPr lang="en-GB" smtClean="0"/>
              <a:t>‹#›</a:t>
            </a:fld>
            <a:endParaRPr lang="en-GB" dirty="0"/>
          </a:p>
        </p:txBody>
      </p:sp>
      <p:pic>
        <p:nvPicPr>
          <p:cNvPr id="6" name="Picture 5"/>
          <p:cNvPicPr>
            <a:picLocks noChangeAspect="1"/>
          </p:cNvPicPr>
          <p:nvPr/>
        </p:nvPicPr>
        <p:blipFill>
          <a:blip r:embed="rId2"/>
          <a:stretch>
            <a:fillRect/>
          </a:stretch>
        </p:blipFill>
        <p:spPr>
          <a:xfrm>
            <a:off x="0" y="0"/>
            <a:ext cx="3743848" cy="1390844"/>
          </a:xfrm>
          <a:prstGeom prst="rect">
            <a:avLst/>
          </a:prstGeom>
        </p:spPr>
      </p:pic>
    </p:spTree>
    <p:extLst>
      <p:ext uri="{BB962C8B-B14F-4D97-AF65-F5344CB8AC3E}">
        <p14:creationId xmlns:p14="http://schemas.microsoft.com/office/powerpoint/2010/main" val="380215451"/>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4A6F32-4A2A-4B14-AB1A-AE264488246D}" type="datetime1">
              <a:rPr lang="en-GB" smtClean="0"/>
              <a:t>13/06/2017</a:t>
            </a:fld>
            <a:endParaRPr lang="en-GB" dirty="0"/>
          </a:p>
        </p:txBody>
      </p:sp>
      <p:sp>
        <p:nvSpPr>
          <p:cNvPr id="3" name="Footer Placeholder 2"/>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4" name="Slide Number Placeholder 3"/>
          <p:cNvSpPr>
            <a:spLocks noGrp="1"/>
          </p:cNvSpPr>
          <p:nvPr>
            <p:ph type="sldNum" sz="quarter" idx="12"/>
          </p:nvPr>
        </p:nvSpPr>
        <p:spPr/>
        <p:txBody>
          <a:bodyPr/>
          <a:lstStyle/>
          <a:p>
            <a:fld id="{56D51094-F7F1-4ED4-BA51-1B62F754DB33}" type="slidenum">
              <a:rPr lang="en-GB" smtClean="0"/>
              <a:t>‹#›</a:t>
            </a:fld>
            <a:endParaRPr lang="en-GB" dirty="0"/>
          </a:p>
        </p:txBody>
      </p:sp>
      <p:pic>
        <p:nvPicPr>
          <p:cNvPr id="5" name="Picture 4"/>
          <p:cNvPicPr>
            <a:picLocks noChangeAspect="1"/>
          </p:cNvPicPr>
          <p:nvPr/>
        </p:nvPicPr>
        <p:blipFill>
          <a:blip r:embed="rId2"/>
          <a:stretch>
            <a:fillRect/>
          </a:stretch>
        </p:blipFill>
        <p:spPr>
          <a:xfrm>
            <a:off x="0" y="0"/>
            <a:ext cx="3743848" cy="1390844"/>
          </a:xfrm>
          <a:prstGeom prst="rect">
            <a:avLst/>
          </a:prstGeom>
        </p:spPr>
      </p:pic>
    </p:spTree>
    <p:extLst>
      <p:ext uri="{BB962C8B-B14F-4D97-AF65-F5344CB8AC3E}">
        <p14:creationId xmlns:p14="http://schemas.microsoft.com/office/powerpoint/2010/main" val="393071756"/>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842238" y="365126"/>
            <a:ext cx="4673112" cy="1325563"/>
          </a:xfr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1EF969-435A-4202-A6FB-0BA41581A448}" type="datetime1">
              <a:rPr lang="en-GB" smtClean="0"/>
              <a:t>13/06/2017</a:t>
            </a:fld>
            <a:endParaRPr lang="en-GB" dirty="0"/>
          </a:p>
        </p:txBody>
      </p:sp>
      <p:sp>
        <p:nvSpPr>
          <p:cNvPr id="5" name="Footer Placeholder 4"/>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6" name="Slide Number Placeholder 5"/>
          <p:cNvSpPr>
            <a:spLocks noGrp="1"/>
          </p:cNvSpPr>
          <p:nvPr>
            <p:ph type="sldNum" sz="quarter" idx="12"/>
          </p:nvPr>
        </p:nvSpPr>
        <p:spPr/>
        <p:txBody>
          <a:bodyPr/>
          <a:lstStyle/>
          <a:p>
            <a:fld id="{56D51094-F7F1-4ED4-BA51-1B62F754DB33}" type="slidenum">
              <a:rPr lang="en-GB" smtClean="0"/>
              <a:t>‹#›</a:t>
            </a:fld>
            <a:endParaRPr lang="en-GB" dirty="0"/>
          </a:p>
        </p:txBody>
      </p:sp>
      <p:pic>
        <p:nvPicPr>
          <p:cNvPr id="7" name="Picture 6"/>
          <p:cNvPicPr>
            <a:picLocks noChangeAspect="1"/>
          </p:cNvPicPr>
          <p:nvPr/>
        </p:nvPicPr>
        <p:blipFill>
          <a:blip r:embed="rId2"/>
          <a:stretch>
            <a:fillRect/>
          </a:stretch>
        </p:blipFill>
        <p:spPr>
          <a:xfrm>
            <a:off x="98391" y="0"/>
            <a:ext cx="3743848" cy="1390844"/>
          </a:xfrm>
          <a:prstGeom prst="rect">
            <a:avLst/>
          </a:prstGeom>
        </p:spPr>
      </p:pic>
    </p:spTree>
    <p:extLst>
      <p:ext uri="{BB962C8B-B14F-4D97-AF65-F5344CB8AC3E}">
        <p14:creationId xmlns:p14="http://schemas.microsoft.com/office/powerpoint/2010/main" val="126208867"/>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24943" y="365126"/>
            <a:ext cx="4890407"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310AD10-123F-44B1-A9B5-5771DFFAD812}" type="datetime1">
              <a:rPr lang="en-GB" smtClean="0"/>
              <a:t>13/06/2017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GB" dirty="0"/>
              <a:t>Bite Sized Training - Brought to you by www.simplyinset.co.uk Call +447767 858360 or email simplyinset@gmx.com</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D51094-F7F1-4ED4-BA51-1B62F754DB33}" type="slidenum">
              <a:rPr lang="en-GB" smtClean="0"/>
              <a:t>‹#›</a:t>
            </a:fld>
            <a:endParaRPr lang="en-GB" dirty="0"/>
          </a:p>
        </p:txBody>
      </p:sp>
      <p:pic>
        <p:nvPicPr>
          <p:cNvPr id="7" name="Picture 6"/>
          <p:cNvPicPr>
            <a:picLocks noChangeAspect="1"/>
          </p:cNvPicPr>
          <p:nvPr/>
        </p:nvPicPr>
        <p:blipFill>
          <a:blip r:embed="rId10"/>
          <a:stretch>
            <a:fillRect/>
          </a:stretch>
        </p:blipFill>
        <p:spPr>
          <a:xfrm>
            <a:off x="0" y="0"/>
            <a:ext cx="3743848" cy="1390844"/>
          </a:xfrm>
          <a:prstGeom prst="rect">
            <a:avLst/>
          </a:prstGeom>
        </p:spPr>
      </p:pic>
    </p:spTree>
    <p:extLst>
      <p:ext uri="{BB962C8B-B14F-4D97-AF65-F5344CB8AC3E}">
        <p14:creationId xmlns:p14="http://schemas.microsoft.com/office/powerpoint/2010/main" val="180696989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simplyinset@gmx.com" TargetMode="External"/><Relationship Id="rId2" Type="http://schemas.openxmlformats.org/officeDocument/2006/relationships/hyperlink" Target="http://www.simplyinset.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Starting to Lead</a:t>
            </a:r>
          </a:p>
        </p:txBody>
      </p:sp>
      <p:sp>
        <p:nvSpPr>
          <p:cNvPr id="3" name="Subtitle 2"/>
          <p:cNvSpPr>
            <a:spLocks noGrp="1"/>
          </p:cNvSpPr>
          <p:nvPr>
            <p:ph type="subTitle" idx="1"/>
          </p:nvPr>
        </p:nvSpPr>
        <p:spPr/>
        <p:txBody>
          <a:bodyPr/>
          <a:lstStyle/>
          <a:p>
            <a:r>
              <a:rPr lang="en-GB" dirty="0"/>
              <a:t>An introduction to middle leadership</a:t>
            </a:r>
          </a:p>
        </p:txBody>
      </p:sp>
      <p:sp>
        <p:nvSpPr>
          <p:cNvPr id="4" name="Footer Placeholder 3"/>
          <p:cNvSpPr>
            <a:spLocks noGrp="1"/>
          </p:cNvSpPr>
          <p:nvPr>
            <p:ph type="ftr" sz="quarter" idx="11"/>
          </p:nvPr>
        </p:nvSpPr>
        <p:spPr/>
        <p:txBody>
          <a:bodyPr/>
          <a:lstStyle/>
          <a:p>
            <a:r>
              <a:rPr lang="en-GB" dirty="0"/>
              <a:t>Bite Sized Training - Brought to you by www.simplyinset.co.uk Call +447767 858360 or email bitesizedtraining@gmx.com</a:t>
            </a:r>
          </a:p>
        </p:txBody>
      </p:sp>
      <p:sp>
        <p:nvSpPr>
          <p:cNvPr id="5" name="Slide Number Placeholder 4"/>
          <p:cNvSpPr>
            <a:spLocks noGrp="1"/>
          </p:cNvSpPr>
          <p:nvPr>
            <p:ph type="sldNum" sz="quarter" idx="12"/>
          </p:nvPr>
        </p:nvSpPr>
        <p:spPr/>
        <p:txBody>
          <a:bodyPr/>
          <a:lstStyle/>
          <a:p>
            <a:fld id="{56D51094-F7F1-4ED4-BA51-1B62F754DB33}" type="slidenum">
              <a:rPr lang="en-GB" smtClean="0"/>
              <a:t>1</a:t>
            </a:fld>
            <a:endParaRPr lang="en-GB"/>
          </a:p>
        </p:txBody>
      </p:sp>
    </p:spTree>
    <p:extLst>
      <p:ext uri="{BB962C8B-B14F-4D97-AF65-F5344CB8AC3E}">
        <p14:creationId xmlns:p14="http://schemas.microsoft.com/office/powerpoint/2010/main" val="3500966066"/>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b="1" dirty="0"/>
              <a:t>Outcomes from today</a:t>
            </a:r>
          </a:p>
        </p:txBody>
      </p:sp>
      <p:sp>
        <p:nvSpPr>
          <p:cNvPr id="3" name="Content Placeholder 2"/>
          <p:cNvSpPr>
            <a:spLocks noGrp="1"/>
          </p:cNvSpPr>
          <p:nvPr>
            <p:ph idx="1"/>
          </p:nvPr>
        </p:nvSpPr>
        <p:spPr/>
        <p:txBody>
          <a:bodyPr/>
          <a:lstStyle/>
          <a:p>
            <a:pPr marL="0" indent="0">
              <a:buNone/>
            </a:pPr>
            <a:r>
              <a:rPr lang="en-GB" dirty="0"/>
              <a:t>By the end of this Bite Sized Training you will be able to:</a:t>
            </a:r>
          </a:p>
          <a:p>
            <a:pPr lvl="0"/>
            <a:r>
              <a:rPr lang="en-GB" dirty="0"/>
              <a:t>Describe what middle leaders and managers DO</a:t>
            </a:r>
          </a:p>
          <a:p>
            <a:pPr lvl="0"/>
            <a:r>
              <a:rPr lang="en-GB" dirty="0"/>
              <a:t>Explain the main skills and behaviours of a good middle leader</a:t>
            </a:r>
          </a:p>
          <a:p>
            <a:pPr lvl="0"/>
            <a:r>
              <a:rPr lang="en-GB" dirty="0"/>
              <a:t>Identify your own personal strengths and potential weaknesses in terms of leading and managing people</a:t>
            </a:r>
          </a:p>
        </p:txBody>
      </p:sp>
      <p:sp>
        <p:nvSpPr>
          <p:cNvPr id="2" name="Footer Placeholder 1"/>
          <p:cNvSpPr>
            <a:spLocks noGrp="1"/>
          </p:cNvSpPr>
          <p:nvPr>
            <p:ph type="ftr" sz="quarter" idx="11"/>
          </p:nvPr>
        </p:nvSpPr>
        <p:spPr/>
        <p:txBody>
          <a:bodyPr/>
          <a:lstStyle/>
          <a:p>
            <a:r>
              <a:rPr lang="en-GB"/>
              <a:t>Bite Sized Training - Brought to you by www.simplyinset.co.uk Call +447767 858360 or email bitesizedtraining@gmx.com</a:t>
            </a:r>
          </a:p>
        </p:txBody>
      </p:sp>
      <p:sp>
        <p:nvSpPr>
          <p:cNvPr id="4" name="Slide Number Placeholder 3"/>
          <p:cNvSpPr>
            <a:spLocks noGrp="1"/>
          </p:cNvSpPr>
          <p:nvPr>
            <p:ph type="sldNum" sz="quarter" idx="12"/>
          </p:nvPr>
        </p:nvSpPr>
        <p:spPr/>
        <p:txBody>
          <a:bodyPr/>
          <a:lstStyle/>
          <a:p>
            <a:fld id="{56D51094-F7F1-4ED4-BA51-1B62F754DB33}" type="slidenum">
              <a:rPr lang="en-GB" smtClean="0"/>
              <a:t>2</a:t>
            </a:fld>
            <a:endParaRPr lang="en-GB"/>
          </a:p>
        </p:txBody>
      </p:sp>
      <p:pic>
        <p:nvPicPr>
          <p:cNvPr id="1026" name="Picture 2" descr="C:\Users\Sheridan\AppData\Local\Microsoft\Windows\Temporary Internet Files\Content.IE5\0ML10E11\MC900388914[1].wmf"/>
          <p:cNvPicPr>
            <a:picLocks noChangeAspect="1" noChangeArrowheads="1"/>
          </p:cNvPicPr>
          <p:nvPr/>
        </p:nvPicPr>
        <p:blipFill>
          <a:blip r:embed="rId3" cstate="print"/>
          <a:srcRect/>
          <a:stretch>
            <a:fillRect/>
          </a:stretch>
        </p:blipFill>
        <p:spPr bwMode="auto">
          <a:xfrm>
            <a:off x="6115050" y="3871543"/>
            <a:ext cx="2422387" cy="2046709"/>
          </a:xfrm>
          <a:prstGeom prst="rect">
            <a:avLst/>
          </a:prstGeom>
          <a:noFill/>
        </p:spPr>
      </p:pic>
    </p:spTree>
    <p:extLst>
      <p:ext uri="{BB962C8B-B14F-4D97-AF65-F5344CB8AC3E}">
        <p14:creationId xmlns:p14="http://schemas.microsoft.com/office/powerpoint/2010/main" val="1454761677"/>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057" y="365126"/>
            <a:ext cx="5072743" cy="1325563"/>
          </a:xfrm>
        </p:spPr>
        <p:txBody>
          <a:bodyPr/>
          <a:lstStyle/>
          <a:p>
            <a:r>
              <a:rPr lang="en-GB" b="1" dirty="0"/>
              <a:t>Leadership or Management</a:t>
            </a:r>
          </a:p>
        </p:txBody>
      </p:sp>
      <p:pic>
        <p:nvPicPr>
          <p:cNvPr id="6" name="Content Placeholder 5"/>
          <p:cNvPicPr>
            <a:picLocks noGrp="1" noChangeAspect="1"/>
          </p:cNvPicPr>
          <p:nvPr>
            <p:ph idx="1"/>
          </p:nvPr>
        </p:nvPicPr>
        <p:blipFill>
          <a:blip r:embed="rId3"/>
          <a:stretch>
            <a:fillRect/>
          </a:stretch>
        </p:blipFill>
        <p:spPr>
          <a:xfrm>
            <a:off x="1656943" y="3058187"/>
            <a:ext cx="5830114" cy="1886213"/>
          </a:xfrm>
          <a:prstGeom prst="rect">
            <a:avLst/>
          </a:prstGeom>
        </p:spPr>
      </p:pic>
      <p:sp>
        <p:nvSpPr>
          <p:cNvPr id="4" name="Footer Placeholder 3"/>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5" name="Slide Number Placeholder 4"/>
          <p:cNvSpPr>
            <a:spLocks noGrp="1"/>
          </p:cNvSpPr>
          <p:nvPr>
            <p:ph type="sldNum" sz="quarter" idx="12"/>
          </p:nvPr>
        </p:nvSpPr>
        <p:spPr/>
        <p:txBody>
          <a:bodyPr/>
          <a:lstStyle/>
          <a:p>
            <a:fld id="{56D51094-F7F1-4ED4-BA51-1B62F754DB33}" type="slidenum">
              <a:rPr lang="en-GB" smtClean="0"/>
              <a:t>3</a:t>
            </a:fld>
            <a:endParaRPr lang="en-GB" dirty="0"/>
          </a:p>
        </p:txBody>
      </p:sp>
    </p:spTree>
    <p:extLst>
      <p:ext uri="{BB962C8B-B14F-4D97-AF65-F5344CB8AC3E}">
        <p14:creationId xmlns:p14="http://schemas.microsoft.com/office/powerpoint/2010/main" val="3881192401"/>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700" b="1" dirty="0"/>
              <a:t>What do Middle Leaders DO?</a:t>
            </a:r>
          </a:p>
        </p:txBody>
      </p:sp>
      <p:sp>
        <p:nvSpPr>
          <p:cNvPr id="6" name="Content Placeholder 5"/>
          <p:cNvSpPr>
            <a:spLocks noGrp="1"/>
          </p:cNvSpPr>
          <p:nvPr>
            <p:ph idx="1"/>
          </p:nvPr>
        </p:nvSpPr>
        <p:spPr/>
        <p:txBody>
          <a:bodyPr/>
          <a:lstStyle/>
          <a:p>
            <a:endParaRPr lang="en-GB" dirty="0"/>
          </a:p>
        </p:txBody>
      </p:sp>
      <p:sp>
        <p:nvSpPr>
          <p:cNvPr id="3" name="Footer Placeholder 2"/>
          <p:cNvSpPr>
            <a:spLocks noGrp="1"/>
          </p:cNvSpPr>
          <p:nvPr>
            <p:ph type="ftr" sz="quarter" idx="11"/>
          </p:nvPr>
        </p:nvSpPr>
        <p:spPr/>
        <p:txBody>
          <a:bodyPr/>
          <a:lstStyle/>
          <a:p>
            <a:r>
              <a:rPr lang="en-GB"/>
              <a:t>Bite Sized Training - Brought to you by www.simplyinset.co.uk Call +447767 858360 or email bitesizedtraining@gmx.com</a:t>
            </a:r>
          </a:p>
        </p:txBody>
      </p:sp>
      <p:sp>
        <p:nvSpPr>
          <p:cNvPr id="4" name="Slide Number Placeholder 3"/>
          <p:cNvSpPr>
            <a:spLocks noGrp="1"/>
          </p:cNvSpPr>
          <p:nvPr>
            <p:ph type="sldNum" sz="quarter" idx="12"/>
          </p:nvPr>
        </p:nvSpPr>
        <p:spPr/>
        <p:txBody>
          <a:bodyPr/>
          <a:lstStyle/>
          <a:p>
            <a:fld id="{56D51094-F7F1-4ED4-BA51-1B62F754DB33}" type="slidenum">
              <a:rPr lang="en-GB" smtClean="0"/>
              <a:t>4</a:t>
            </a:fld>
            <a:endParaRPr lang="en-GB"/>
          </a:p>
        </p:txBody>
      </p:sp>
      <p:pic>
        <p:nvPicPr>
          <p:cNvPr id="5" name="Picture 4" descr="http://www.recsoc.org/wp-content/uploads/shutterstock_109372088-300x242-300x205.jpg"/>
          <p:cNvPicPr/>
          <p:nvPr/>
        </p:nvPicPr>
        <p:blipFill>
          <a:blip r:embed="rId3" cstate="print"/>
          <a:srcRect/>
          <a:stretch>
            <a:fillRect/>
          </a:stretch>
        </p:blipFill>
        <p:spPr bwMode="auto">
          <a:xfrm>
            <a:off x="2373922" y="2142872"/>
            <a:ext cx="4712677" cy="3185266"/>
          </a:xfrm>
          <a:prstGeom prst="rect">
            <a:avLst/>
          </a:prstGeom>
          <a:noFill/>
          <a:ln w="9525">
            <a:noFill/>
            <a:miter lim="800000"/>
            <a:headEnd/>
            <a:tailEnd/>
          </a:ln>
        </p:spPr>
      </p:pic>
    </p:spTree>
    <p:extLst>
      <p:ext uri="{BB962C8B-B14F-4D97-AF65-F5344CB8AC3E}">
        <p14:creationId xmlns:p14="http://schemas.microsoft.com/office/powerpoint/2010/main" val="1979882827"/>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Action Centred Leadership </a:t>
            </a:r>
            <a:br>
              <a:rPr lang="en-GB" sz="3200" b="1" dirty="0"/>
            </a:br>
            <a:r>
              <a:rPr lang="en-GB" sz="3200" b="1" dirty="0"/>
              <a:t>(Adair)</a:t>
            </a:r>
          </a:p>
        </p:txBody>
      </p:sp>
      <p:sp>
        <p:nvSpPr>
          <p:cNvPr id="6" name="Content Placeholder 5"/>
          <p:cNvSpPr>
            <a:spLocks noGrp="1"/>
          </p:cNvSpPr>
          <p:nvPr>
            <p:ph idx="1"/>
          </p:nvPr>
        </p:nvSpPr>
        <p:spPr/>
        <p:txBody>
          <a:bodyPr/>
          <a:lstStyle/>
          <a:p>
            <a:endParaRPr lang="en-GB" dirty="0"/>
          </a:p>
        </p:txBody>
      </p:sp>
      <p:sp>
        <p:nvSpPr>
          <p:cNvPr id="3" name="Footer Placeholder 2"/>
          <p:cNvSpPr>
            <a:spLocks noGrp="1"/>
          </p:cNvSpPr>
          <p:nvPr>
            <p:ph type="ftr" sz="quarter" idx="11"/>
          </p:nvPr>
        </p:nvSpPr>
        <p:spPr/>
        <p:txBody>
          <a:bodyPr/>
          <a:lstStyle/>
          <a:p>
            <a:r>
              <a:rPr lang="en-GB"/>
              <a:t>Bite Sized Training - Brought to you by www.simplyinset.co.uk Call +447767 858360 or email bitesizedtraining@gmx.com</a:t>
            </a:r>
          </a:p>
        </p:txBody>
      </p:sp>
      <p:sp>
        <p:nvSpPr>
          <p:cNvPr id="5" name="Slide Number Placeholder 4"/>
          <p:cNvSpPr>
            <a:spLocks noGrp="1"/>
          </p:cNvSpPr>
          <p:nvPr>
            <p:ph type="sldNum" sz="quarter" idx="12"/>
          </p:nvPr>
        </p:nvSpPr>
        <p:spPr/>
        <p:txBody>
          <a:bodyPr/>
          <a:lstStyle/>
          <a:p>
            <a:fld id="{56D51094-F7F1-4ED4-BA51-1B62F754DB33}" type="slidenum">
              <a:rPr lang="en-GB" smtClean="0"/>
              <a:t>5</a:t>
            </a:fld>
            <a:endParaRPr lang="en-GB"/>
          </a:p>
        </p:txBody>
      </p:sp>
      <p:graphicFrame>
        <p:nvGraphicFramePr>
          <p:cNvPr id="4" name="Diagram 3"/>
          <p:cNvGraphicFramePr/>
          <p:nvPr/>
        </p:nvGraphicFramePr>
        <p:xfrm>
          <a:off x="2411760" y="2294874"/>
          <a:ext cx="45720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0395998"/>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b="1" dirty="0"/>
              <a:t>Action Centred Leadership (Adair)</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07013106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GB"/>
              <a:t>Bite Sized Training - Brought to you by www.simplyinset.co.uk Call +447767 858360 or email bitesizedtraining@gmx.com</a:t>
            </a:r>
          </a:p>
        </p:txBody>
      </p:sp>
      <p:sp>
        <p:nvSpPr>
          <p:cNvPr id="4" name="Slide Number Placeholder 3"/>
          <p:cNvSpPr>
            <a:spLocks noGrp="1"/>
          </p:cNvSpPr>
          <p:nvPr>
            <p:ph type="sldNum" sz="quarter" idx="12"/>
          </p:nvPr>
        </p:nvSpPr>
        <p:spPr/>
        <p:txBody>
          <a:bodyPr/>
          <a:lstStyle/>
          <a:p>
            <a:fld id="{56D51094-F7F1-4ED4-BA51-1B62F754DB33}" type="slidenum">
              <a:rPr lang="en-GB" smtClean="0"/>
              <a:t>6</a:t>
            </a:fld>
            <a:endParaRPr lang="en-GB"/>
          </a:p>
        </p:txBody>
      </p:sp>
    </p:spTree>
    <p:extLst>
      <p:ext uri="{BB962C8B-B14F-4D97-AF65-F5344CB8AC3E}">
        <p14:creationId xmlns:p14="http://schemas.microsoft.com/office/powerpoint/2010/main" val="2132276726"/>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000" b="1" dirty="0"/>
              <a:t>The Dangers of working too much in…</a:t>
            </a:r>
          </a:p>
        </p:txBody>
      </p:sp>
      <p:graphicFrame>
        <p:nvGraphicFramePr>
          <p:cNvPr id="5" name="Content Placeholder 4"/>
          <p:cNvGraphicFramePr>
            <a:graphicFrameLocks noGrp="1"/>
          </p:cNvGraphicFramePr>
          <p:nvPr>
            <p:ph idx="1"/>
          </p:nvPr>
        </p:nvGraphicFramePr>
        <p:xfrm>
          <a:off x="628650" y="1825625"/>
          <a:ext cx="7886700" cy="24079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tblGrid>
              <a:tr h="278130">
                <a:tc>
                  <a:txBody>
                    <a:bodyPr/>
                    <a:lstStyle/>
                    <a:p>
                      <a:pPr algn="ctr"/>
                      <a:r>
                        <a:rPr lang="en-GB" sz="1400"/>
                        <a:t>TASK</a:t>
                      </a:r>
                      <a:endParaRPr lang="en-GB" sz="1400" dirty="0"/>
                    </a:p>
                  </a:txBody>
                  <a:tcPr marL="87631" marR="87631" marT="34290" marB="34290"/>
                </a:tc>
                <a:tc>
                  <a:txBody>
                    <a:bodyPr/>
                    <a:lstStyle/>
                    <a:p>
                      <a:pPr algn="ctr"/>
                      <a:r>
                        <a:rPr lang="en-GB" sz="1400"/>
                        <a:t>INDIVIDUAL</a:t>
                      </a:r>
                      <a:endParaRPr lang="en-GB" sz="1400" dirty="0"/>
                    </a:p>
                  </a:txBody>
                  <a:tcPr marL="87631" marR="87631" marT="34290" marB="34290"/>
                </a:tc>
                <a:tc>
                  <a:txBody>
                    <a:bodyPr/>
                    <a:lstStyle/>
                    <a:p>
                      <a:pPr algn="ctr"/>
                      <a:r>
                        <a:rPr lang="en-GB" sz="1400"/>
                        <a:t>TEAM</a:t>
                      </a:r>
                      <a:endParaRPr lang="en-GB" sz="1400" dirty="0"/>
                    </a:p>
                  </a:txBody>
                  <a:tcPr marL="87631" marR="87631" marT="34290" marB="34290"/>
                </a:tc>
                <a:extLst>
                  <a:ext uri="{0D108BD9-81ED-4DB2-BD59-A6C34878D82A}">
                    <a16:rowId xmlns:a16="http://schemas.microsoft.com/office/drawing/2014/main" val="10000"/>
                  </a:ext>
                </a:extLst>
              </a:tr>
              <a:tr h="2125980">
                <a:tc>
                  <a:txBody>
                    <a:bodyPr/>
                    <a:lstStyle/>
                    <a:p>
                      <a:pPr marL="176213" indent="-176213">
                        <a:buFont typeface="Arial" pitchFamily="34" charset="0"/>
                        <a:buChar char="•"/>
                        <a:tabLst>
                          <a:tab pos="176213" algn="l"/>
                        </a:tabLst>
                      </a:pPr>
                      <a:r>
                        <a:rPr lang="en-GB" sz="1400"/>
                        <a:t>Only</a:t>
                      </a:r>
                      <a:r>
                        <a:rPr lang="en-GB" sz="1400" baseline="0"/>
                        <a:t> focus on ‘here and how’</a:t>
                      </a:r>
                    </a:p>
                    <a:p>
                      <a:pPr marL="176213" indent="-176213">
                        <a:buFont typeface="Arial" pitchFamily="34" charset="0"/>
                        <a:buChar char="•"/>
                        <a:tabLst>
                          <a:tab pos="176213" algn="l"/>
                        </a:tabLst>
                      </a:pPr>
                      <a:r>
                        <a:rPr lang="en-GB" sz="1400" baseline="0"/>
                        <a:t>Little planning</a:t>
                      </a:r>
                    </a:p>
                    <a:p>
                      <a:pPr marL="176213" indent="-176213">
                        <a:buFont typeface="Arial" pitchFamily="34" charset="0"/>
                        <a:buChar char="•"/>
                        <a:tabLst>
                          <a:tab pos="176213" algn="l"/>
                        </a:tabLst>
                      </a:pPr>
                      <a:r>
                        <a:rPr lang="en-GB" sz="1400" baseline="0"/>
                        <a:t>No development</a:t>
                      </a:r>
                    </a:p>
                    <a:p>
                      <a:pPr marL="176213" indent="-176213">
                        <a:buFont typeface="Arial" pitchFamily="34" charset="0"/>
                        <a:buChar char="•"/>
                        <a:tabLst>
                          <a:tab pos="176213" algn="l"/>
                        </a:tabLst>
                      </a:pPr>
                      <a:r>
                        <a:rPr lang="en-GB" sz="1400" baseline="0"/>
                        <a:t>Crisis management</a:t>
                      </a:r>
                    </a:p>
                    <a:p>
                      <a:pPr marL="176213" indent="-176213">
                        <a:buFont typeface="Arial" pitchFamily="34" charset="0"/>
                        <a:buChar char="•"/>
                        <a:tabLst>
                          <a:tab pos="176213" algn="l"/>
                        </a:tabLst>
                      </a:pPr>
                      <a:r>
                        <a:rPr lang="en-GB" sz="1400" baseline="0"/>
                        <a:t>People feel neglected</a:t>
                      </a:r>
                    </a:p>
                    <a:p>
                      <a:pPr marL="176213" indent="-176213">
                        <a:buFont typeface="Arial" pitchFamily="34" charset="0"/>
                        <a:buChar char="•"/>
                        <a:tabLst>
                          <a:tab pos="176213" algn="l"/>
                        </a:tabLst>
                      </a:pPr>
                      <a:r>
                        <a:rPr lang="en-GB" sz="1400" baseline="0"/>
                        <a:t>Team morale suffers</a:t>
                      </a:r>
                    </a:p>
                    <a:p>
                      <a:pPr marL="176213" indent="-176213">
                        <a:buFont typeface="Arial" pitchFamily="34" charset="0"/>
                        <a:buChar char="•"/>
                        <a:tabLst>
                          <a:tab pos="176213" algn="l"/>
                        </a:tabLst>
                      </a:pPr>
                      <a:r>
                        <a:rPr lang="en-GB" sz="1400" baseline="0"/>
                        <a:t>People get stressed</a:t>
                      </a:r>
                    </a:p>
                    <a:p>
                      <a:pPr marL="176213" indent="-176213">
                        <a:buFont typeface="Arial" pitchFamily="34" charset="0"/>
                        <a:buChar char="•"/>
                        <a:tabLst>
                          <a:tab pos="176213" algn="l"/>
                        </a:tabLst>
                      </a:pPr>
                      <a:r>
                        <a:rPr lang="en-GB" sz="1400" baseline="0"/>
                        <a:t>People leave</a:t>
                      </a:r>
                      <a:endParaRPr lang="en-GB" sz="1400" dirty="0"/>
                    </a:p>
                  </a:txBody>
                  <a:tcPr marL="87631" marR="87631" marT="34290" marB="34290"/>
                </a:tc>
                <a:tc>
                  <a:txBody>
                    <a:bodyPr/>
                    <a:lstStyle/>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No common goal or approach</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Rumours start</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Danger of ‘favouritism’</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Standards slip</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Manager finds it hard to detach and be impartial</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People become ‘victims’ with the manager the ‘saviour’</a:t>
                      </a:r>
                      <a:endParaRPr lang="en-GB" sz="1400" kern="1200" dirty="0">
                        <a:solidFill>
                          <a:schemeClr val="dk1"/>
                        </a:solidFill>
                        <a:latin typeface="+mn-lt"/>
                        <a:ea typeface="+mn-ea"/>
                        <a:cs typeface="+mn-cs"/>
                      </a:endParaRPr>
                    </a:p>
                  </a:txBody>
                  <a:tcPr marL="87631" marR="87631" marT="34290" marB="34290"/>
                </a:tc>
                <a:tc>
                  <a:txBody>
                    <a:bodyPr/>
                    <a:lstStyle/>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Having a good time is more important than achieving results</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Hard to make ‘tough’ decisions</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Individuals ‘carried’ or overlooked</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People stop taking personal responsibility</a:t>
                      </a:r>
                    </a:p>
                    <a:p>
                      <a:pPr marL="176213" indent="-176213" algn="l" defTabSz="914400" rtl="0" eaLnBrk="1" latinLnBrk="0" hangingPunct="1">
                        <a:buFont typeface="Arial" pitchFamily="34" charset="0"/>
                        <a:buChar char="•"/>
                        <a:tabLst>
                          <a:tab pos="176213" algn="l"/>
                        </a:tabLst>
                      </a:pPr>
                      <a:r>
                        <a:rPr lang="en-GB" sz="1400" kern="1200">
                          <a:solidFill>
                            <a:schemeClr val="dk1"/>
                          </a:solidFill>
                          <a:latin typeface="+mn-lt"/>
                          <a:ea typeface="+mn-ea"/>
                          <a:cs typeface="+mn-cs"/>
                        </a:rPr>
                        <a:t>Team becomes isolated</a:t>
                      </a:r>
                      <a:endParaRPr lang="en-GB" sz="1400" kern="1200" dirty="0">
                        <a:solidFill>
                          <a:schemeClr val="dk1"/>
                        </a:solidFill>
                        <a:latin typeface="+mn-lt"/>
                        <a:ea typeface="+mn-ea"/>
                        <a:cs typeface="+mn-cs"/>
                      </a:endParaRPr>
                    </a:p>
                  </a:txBody>
                  <a:tcPr marL="87631" marR="87631" marT="34290" marB="34290"/>
                </a:tc>
                <a:extLst>
                  <a:ext uri="{0D108BD9-81ED-4DB2-BD59-A6C34878D82A}">
                    <a16:rowId xmlns:a16="http://schemas.microsoft.com/office/drawing/2014/main" val="10001"/>
                  </a:ext>
                </a:extLst>
              </a:tr>
            </a:tbl>
          </a:graphicData>
        </a:graphic>
      </p:graphicFrame>
      <p:sp>
        <p:nvSpPr>
          <p:cNvPr id="3" name="Footer Placeholder 2"/>
          <p:cNvSpPr>
            <a:spLocks noGrp="1"/>
          </p:cNvSpPr>
          <p:nvPr>
            <p:ph type="ftr" sz="quarter" idx="11"/>
          </p:nvPr>
        </p:nvSpPr>
        <p:spPr/>
        <p:txBody>
          <a:bodyPr/>
          <a:lstStyle/>
          <a:p>
            <a:r>
              <a:rPr lang="en-GB"/>
              <a:t>Bite Sized Training - Brought to you by www.simplyinset.co.uk Call +447767 858360 or email bitesizedtraining@gmx.com</a:t>
            </a:r>
          </a:p>
        </p:txBody>
      </p:sp>
      <p:sp>
        <p:nvSpPr>
          <p:cNvPr id="4" name="Slide Number Placeholder 3"/>
          <p:cNvSpPr>
            <a:spLocks noGrp="1"/>
          </p:cNvSpPr>
          <p:nvPr>
            <p:ph type="sldNum" sz="quarter" idx="12"/>
          </p:nvPr>
        </p:nvSpPr>
        <p:spPr/>
        <p:txBody>
          <a:bodyPr/>
          <a:lstStyle/>
          <a:p>
            <a:fld id="{56D51094-F7F1-4ED4-BA51-1B62F754DB33}" type="slidenum">
              <a:rPr lang="en-GB" smtClean="0"/>
              <a:t>7</a:t>
            </a:fld>
            <a:endParaRPr lang="en-GB"/>
          </a:p>
        </p:txBody>
      </p:sp>
    </p:spTree>
    <p:extLst>
      <p:ext uri="{BB962C8B-B14F-4D97-AF65-F5344CB8AC3E}">
        <p14:creationId xmlns:p14="http://schemas.microsoft.com/office/powerpoint/2010/main" val="1792301932"/>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Make it Work at Work</a:t>
            </a:r>
          </a:p>
        </p:txBody>
      </p:sp>
      <p:sp>
        <p:nvSpPr>
          <p:cNvPr id="4" name="Content Placeholder 3"/>
          <p:cNvSpPr>
            <a:spLocks noGrp="1"/>
          </p:cNvSpPr>
          <p:nvPr>
            <p:ph idx="1"/>
          </p:nvPr>
        </p:nvSpPr>
        <p:spPr/>
        <p:txBody>
          <a:bodyPr/>
          <a:lstStyle/>
          <a:p>
            <a:pPr algn="ctr"/>
            <a:endParaRPr lang="en-GB" sz="2700" dirty="0"/>
          </a:p>
          <a:p>
            <a:pPr marL="0" indent="0" algn="ctr">
              <a:buNone/>
            </a:pPr>
            <a:r>
              <a:rPr lang="en-GB" sz="2700" dirty="0"/>
              <a:t>What are you going to </a:t>
            </a:r>
            <a:r>
              <a:rPr lang="en-GB" sz="2700" b="1" dirty="0"/>
              <a:t>DO</a:t>
            </a:r>
            <a:r>
              <a:rPr lang="en-GB" sz="2700" dirty="0"/>
              <a:t> as a result of this Bite Sized Training session?</a:t>
            </a:r>
          </a:p>
        </p:txBody>
      </p:sp>
      <p:sp>
        <p:nvSpPr>
          <p:cNvPr id="3" name="Footer Placeholder 2"/>
          <p:cNvSpPr>
            <a:spLocks noGrp="1"/>
          </p:cNvSpPr>
          <p:nvPr>
            <p:ph type="ftr" sz="quarter" idx="11"/>
          </p:nvPr>
        </p:nvSpPr>
        <p:spPr/>
        <p:txBody>
          <a:bodyPr/>
          <a:lstStyle/>
          <a:p>
            <a:r>
              <a:rPr lang="en-GB"/>
              <a:t>Bite Sized Training - Brought to you by www.simplyinset.co.uk Call +447767 858360 or email bitesizedtraining@gmx.com</a:t>
            </a:r>
          </a:p>
        </p:txBody>
      </p:sp>
      <p:sp>
        <p:nvSpPr>
          <p:cNvPr id="5" name="Slide Number Placeholder 4"/>
          <p:cNvSpPr>
            <a:spLocks noGrp="1"/>
          </p:cNvSpPr>
          <p:nvPr>
            <p:ph type="sldNum" sz="quarter" idx="12"/>
          </p:nvPr>
        </p:nvSpPr>
        <p:spPr/>
        <p:txBody>
          <a:bodyPr/>
          <a:lstStyle/>
          <a:p>
            <a:fld id="{56D51094-F7F1-4ED4-BA51-1B62F754DB33}" type="slidenum">
              <a:rPr lang="en-GB" smtClean="0"/>
              <a:t>8</a:t>
            </a:fld>
            <a:endParaRPr lang="en-GB"/>
          </a:p>
        </p:txBody>
      </p:sp>
      <p:pic>
        <p:nvPicPr>
          <p:cNvPr id="3074" name="Picture 2" descr="http://www.seriouslysocial.co/wp-content/uploads/2010/09/Start-Button.jpg"/>
          <p:cNvPicPr>
            <a:picLocks noChangeAspect="1" noChangeArrowheads="1"/>
          </p:cNvPicPr>
          <p:nvPr/>
        </p:nvPicPr>
        <p:blipFill>
          <a:blip r:embed="rId3" cstate="print"/>
          <a:srcRect/>
          <a:stretch>
            <a:fillRect/>
          </a:stretch>
        </p:blipFill>
        <p:spPr bwMode="auto">
          <a:xfrm>
            <a:off x="5652176" y="3288379"/>
            <a:ext cx="2521744" cy="2428876"/>
          </a:xfrm>
          <a:prstGeom prst="rect">
            <a:avLst/>
          </a:prstGeom>
          <a:noFill/>
        </p:spPr>
      </p:pic>
    </p:spTree>
    <p:extLst>
      <p:ext uri="{BB962C8B-B14F-4D97-AF65-F5344CB8AC3E}">
        <p14:creationId xmlns:p14="http://schemas.microsoft.com/office/powerpoint/2010/main" val="2786319122"/>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057" y="365127"/>
            <a:ext cx="4901293" cy="883382"/>
          </a:xfrm>
        </p:spPr>
        <p:txBody>
          <a:bodyPr/>
          <a:lstStyle/>
          <a:p>
            <a:r>
              <a:rPr lang="en-GB" b="1" dirty="0"/>
              <a:t>Where next?</a:t>
            </a:r>
          </a:p>
        </p:txBody>
      </p:sp>
      <p:sp>
        <p:nvSpPr>
          <p:cNvPr id="3" name="Content Placeholder 2"/>
          <p:cNvSpPr>
            <a:spLocks noGrp="1"/>
          </p:cNvSpPr>
          <p:nvPr>
            <p:ph idx="1"/>
          </p:nvPr>
        </p:nvSpPr>
        <p:spPr/>
        <p:txBody>
          <a:bodyPr>
            <a:normAutofit fontScale="85000" lnSpcReduction="20000"/>
          </a:bodyPr>
          <a:lstStyle/>
          <a:p>
            <a:pPr marL="0" indent="0">
              <a:buNone/>
            </a:pPr>
            <a:r>
              <a:rPr lang="en-GB" b="1" dirty="0"/>
              <a:t>STARTING TO LEAD </a:t>
            </a:r>
            <a:r>
              <a:rPr lang="en-GB" dirty="0"/>
              <a:t>– is the first in a series of Bite Sized training resources designed to develop the skills and knowledge of those new to middle leadership in schools, colleges and academies.</a:t>
            </a:r>
          </a:p>
          <a:p>
            <a:pPr marL="0" indent="0">
              <a:buNone/>
            </a:pPr>
            <a:endParaRPr lang="en-GB" dirty="0"/>
          </a:p>
          <a:p>
            <a:pPr marL="0" indent="0">
              <a:buNone/>
            </a:pPr>
            <a:r>
              <a:rPr lang="en-GB" dirty="0"/>
              <a:t>Other training in the </a:t>
            </a:r>
            <a:r>
              <a:rPr lang="en-GB" b="1" dirty="0"/>
              <a:t>LEARNING TO LEAD </a:t>
            </a:r>
            <a:r>
              <a:rPr lang="en-GB" dirty="0"/>
              <a:t>series include:</a:t>
            </a:r>
          </a:p>
          <a:p>
            <a:r>
              <a:rPr lang="en-GB" b="1" dirty="0"/>
              <a:t>Leading your team</a:t>
            </a:r>
          </a:p>
          <a:p>
            <a:r>
              <a:rPr lang="en-GB" b="1" dirty="0"/>
              <a:t>Turning vision into practice</a:t>
            </a:r>
          </a:p>
          <a:p>
            <a:r>
              <a:rPr lang="en-GB" b="1" dirty="0"/>
              <a:t>Performance management and appraisal</a:t>
            </a:r>
          </a:p>
          <a:p>
            <a:r>
              <a:rPr lang="en-GB" b="1" dirty="0"/>
              <a:t>Dealing with difficult and challenging people</a:t>
            </a:r>
          </a:p>
          <a:p>
            <a:endParaRPr lang="en-GB" dirty="0"/>
          </a:p>
          <a:p>
            <a:pPr marL="0" indent="0">
              <a:buNone/>
            </a:pPr>
            <a:r>
              <a:rPr lang="en-GB" dirty="0"/>
              <a:t>Bite Sized Training offers a wide range of school based CPD sessions designed to be used as sharply focused yet active training sessions of no more than 45 minutes in length. Bite Sized Training materials are produced by Steve Burnage through </a:t>
            </a:r>
            <a:r>
              <a:rPr lang="en-GB" dirty="0">
                <a:hlinkClick r:id="rId2"/>
              </a:rPr>
              <a:t>www.simplyinset.co.uk</a:t>
            </a:r>
            <a:r>
              <a:rPr lang="en-GB" dirty="0"/>
              <a:t>. Steve is an experienced author, trainer and education consultant with over 25 years experience of working in UK schools.</a:t>
            </a:r>
          </a:p>
          <a:p>
            <a:pPr marL="0" indent="0">
              <a:buNone/>
            </a:pPr>
            <a:r>
              <a:rPr lang="en-GB" dirty="0"/>
              <a:t>For details of other CPD offered through Bite Sized Training, email </a:t>
            </a:r>
            <a:r>
              <a:rPr lang="en-GB" dirty="0">
                <a:hlinkClick r:id="rId3"/>
              </a:rPr>
              <a:t>bitesizedtraining@gmx.com</a:t>
            </a:r>
            <a:r>
              <a:rPr lang="en-GB" dirty="0"/>
              <a:t> or call +44767 858360</a:t>
            </a:r>
          </a:p>
          <a:p>
            <a:pPr marL="0" indent="0">
              <a:buNone/>
            </a:pPr>
            <a:endParaRPr lang="en-GB" dirty="0"/>
          </a:p>
        </p:txBody>
      </p:sp>
      <p:sp>
        <p:nvSpPr>
          <p:cNvPr id="4" name="Footer Placeholder 3"/>
          <p:cNvSpPr>
            <a:spLocks noGrp="1"/>
          </p:cNvSpPr>
          <p:nvPr>
            <p:ph type="ftr" sz="quarter" idx="11"/>
          </p:nvPr>
        </p:nvSpPr>
        <p:spPr/>
        <p:txBody>
          <a:bodyPr/>
          <a:lstStyle/>
          <a:p>
            <a:r>
              <a:rPr lang="en-GB" dirty="0"/>
              <a:t>Bite Sized Training - Brought to you by www.simplyinset.co.uk Call +447767 858360 or email simplyinset@gmx.com</a:t>
            </a:r>
          </a:p>
        </p:txBody>
      </p:sp>
      <p:sp>
        <p:nvSpPr>
          <p:cNvPr id="5" name="Slide Number Placeholder 4"/>
          <p:cNvSpPr>
            <a:spLocks noGrp="1"/>
          </p:cNvSpPr>
          <p:nvPr>
            <p:ph type="sldNum" sz="quarter" idx="12"/>
          </p:nvPr>
        </p:nvSpPr>
        <p:spPr/>
        <p:txBody>
          <a:bodyPr/>
          <a:lstStyle/>
          <a:p>
            <a:fld id="{56D51094-F7F1-4ED4-BA51-1B62F754DB33}" type="slidenum">
              <a:rPr lang="en-GB" smtClean="0"/>
              <a:t>9</a:t>
            </a:fld>
            <a:endParaRPr lang="en-GB" dirty="0"/>
          </a:p>
        </p:txBody>
      </p:sp>
    </p:spTree>
    <p:extLst>
      <p:ext uri="{BB962C8B-B14F-4D97-AF65-F5344CB8AC3E}">
        <p14:creationId xmlns:p14="http://schemas.microsoft.com/office/powerpoint/2010/main" val="4172933099"/>
      </p:ext>
    </p:extLst>
  </p:cSld>
  <p:clrMapOvr>
    <a:masterClrMapping/>
  </p:clrMapOvr>
  <mc:AlternateContent xmlns:mc="http://schemas.openxmlformats.org/markup-compatibility/2006" xmlns:p14="http://schemas.microsoft.com/office/powerpoint/2010/main">
    <mc:Choice Requires="p14">
      <p:transition spd="slow" p14:dur="1200" advTm="29910">
        <p14:prism/>
      </p:transition>
    </mc:Choice>
    <mc:Fallback xmlns="">
      <p:transition spd="slow" advTm="29910">
        <p:fade/>
      </p:transition>
    </mc:Fallback>
  </mc:AlternateContent>
</p:sld>
</file>

<file path=ppt/theme/theme1.xml><?xml version="1.0" encoding="utf-8"?>
<a:theme xmlns:a="http://schemas.openxmlformats.org/drawingml/2006/main" name="BITE SIZED TRAINING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B7D9C8B-3FF8-4D0E-9D07-14C522E5C8F0}" vid="{66549ADD-017A-444F-A0F5-4EC54D315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BITE SIZED TRAINING TEMPLATE</Template>
  <TotalTime>11</TotalTime>
  <Words>1672</Words>
  <Application>Microsoft Office PowerPoint</Application>
  <PresentationFormat>On-screen Show (4:3)</PresentationFormat>
  <Paragraphs>166</Paragraphs>
  <Slides>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BITE SIZED TRAINING TEMPLATE</vt:lpstr>
      <vt:lpstr>Starting to Lead</vt:lpstr>
      <vt:lpstr>Outcomes from today</vt:lpstr>
      <vt:lpstr>Leadership or Management</vt:lpstr>
      <vt:lpstr>What do Middle Leaders DO?</vt:lpstr>
      <vt:lpstr>Action Centred Leadership  (Adair)</vt:lpstr>
      <vt:lpstr>Action Centred Leadership (Adair)</vt:lpstr>
      <vt:lpstr>The Dangers of working too much in…</vt:lpstr>
      <vt:lpstr>Make it Work at Work</vt:lpstr>
      <vt:lpstr>Where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to Lead</dc:title>
  <dc:creator>Steve Burnage</dc:creator>
  <cp:lastModifiedBy>Steve Burnage</cp:lastModifiedBy>
  <cp:revision>2</cp:revision>
  <dcterms:created xsi:type="dcterms:W3CDTF">2017-06-11T16:37:20Z</dcterms:created>
  <dcterms:modified xsi:type="dcterms:W3CDTF">2017-06-13T08:18:41Z</dcterms:modified>
</cp:coreProperties>
</file>