
<file path=[Content_Types].xml><?xml version="1.0" encoding="utf-8"?>
<Types xmlns="http://schemas.openxmlformats.org/package/2006/content-types">
  <Default Extension="png" ContentType="image/png"/>
  <Default Extension="jpg&amp;ehk=DYzctwP90Y4PbIsHQoyLmw&amp;pid=OfficeInsert" ContentType="image/jpeg"/>
  <Default Extension="wmf" ContentType="image/x-wmf"/>
  <Default Extension="jpeg" ContentType="image/jpeg"/>
  <Default Extension="rels" ContentType="application/vnd.openxmlformats-package.relationships+xml"/>
  <Default Extension="xml" ContentType="application/xml"/>
  <Default Extension="jpg&amp;ehk=tVtVjs4e0" ContentType="image/jpeg"/>
  <Default Extension="jpg&amp;ehk=pVl6tOp" ContentType="image/jpeg"/>
  <Default Extension="jpg&amp;ehk=b90dd4m3UpGzrVj8EF0YrQ&amp;pid=OfficeInsert" ContentType="image/jpeg"/>
  <Default Extension="jpg&amp;ehk=IgzIAaRYiggsOZ7TRsKwpw&amp;pid=OfficeInsert" ContentType="image/jpeg"/>
  <Default Extension="jpg&amp;ehk=Qrsn9DYdAVWdsdVRm1CJmg&amp;pid=OfficeInsert" ContentType="image/jpeg"/>
  <Default Extension="png&amp;ehk=fH66wbHTVXXPgC48D1e" ContentType="image/png"/>
  <Default Extension="png&amp;ehk=J" ContentType="image/png"/>
  <Default Extension="jpg&amp;ehk=035aEklrkB"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18"/>
  </p:notesMasterIdLst>
  <p:sldIdLst>
    <p:sldId id="266" r:id="rId2"/>
    <p:sldId id="257" r:id="rId3"/>
    <p:sldId id="279" r:id="rId4"/>
    <p:sldId id="267" r:id="rId5"/>
    <p:sldId id="268" r:id="rId6"/>
    <p:sldId id="269" r:id="rId7"/>
    <p:sldId id="270" r:id="rId8"/>
    <p:sldId id="271" r:id="rId9"/>
    <p:sldId id="272" r:id="rId10"/>
    <p:sldId id="273" r:id="rId11"/>
    <p:sldId id="274" r:id="rId12"/>
    <p:sldId id="275" r:id="rId13"/>
    <p:sldId id="276" r:id="rId14"/>
    <p:sldId id="278" r:id="rId15"/>
    <p:sldId id="263"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5314" autoAdjust="0"/>
  </p:normalViewPr>
  <p:slideViewPr>
    <p:cSldViewPr snapToGrid="0">
      <p:cViewPr varScale="1">
        <p:scale>
          <a:sx n="47" d="100"/>
          <a:sy n="47" d="100"/>
        </p:scale>
        <p:origin x="13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49C6B-60DA-4BCC-B7A4-E372A9BF39B7}" type="datetimeFigureOut">
              <a:rPr lang="en-GB" smtClean="0"/>
              <a:t>28/08/2017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1BBA6-A2F2-4CFB-893E-C3E36A3F36E4}" type="slidenum">
              <a:rPr lang="en-GB" smtClean="0"/>
              <a:t>‹#›</a:t>
            </a:fld>
            <a:endParaRPr lang="en-GB"/>
          </a:p>
        </p:txBody>
      </p:sp>
    </p:spTree>
    <p:extLst>
      <p:ext uri="{BB962C8B-B14F-4D97-AF65-F5344CB8AC3E}">
        <p14:creationId xmlns:p14="http://schemas.microsoft.com/office/powerpoint/2010/main" val="2282123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simplyinset.co.uk/"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mailto:simplyinset@gmx.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WELCOME</a:t>
            </a:r>
          </a:p>
          <a:p>
            <a:endParaRPr lang="en-GB"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Choices </a:t>
            </a:r>
            <a:r>
              <a:rPr kumimoji="0" lang="en-GB" sz="1200" b="0" i="0" u="none" strike="noStrike" kern="1200" cap="none" spc="0" normalizeH="0" baseline="0" noProof="0" dirty="0">
                <a:ln>
                  <a:noFill/>
                </a:ln>
                <a:solidFill>
                  <a:prstClr val="black"/>
                </a:solidFill>
                <a:effectLst/>
                <a:uLnTx/>
                <a:uFillTx/>
                <a:latin typeface="+mn-lt"/>
                <a:ea typeface="+mn-ea"/>
                <a:cs typeface="+mn-cs"/>
              </a:rPr>
              <a:t>– is the first in a series of </a:t>
            </a:r>
            <a:r>
              <a:rPr kumimoji="0" lang="en-GB" sz="1200" b="1" i="0" u="none" strike="noStrike" kern="1200" cap="none" spc="0" normalizeH="0" baseline="0" noProof="0" dirty="0">
                <a:ln>
                  <a:noFill/>
                </a:ln>
                <a:solidFill>
                  <a:prstClr val="black"/>
                </a:solidFill>
                <a:effectLst/>
                <a:uLnTx/>
                <a:uFillTx/>
                <a:latin typeface="+mn-lt"/>
                <a:ea typeface="+mn-ea"/>
                <a:cs typeface="+mn-cs"/>
              </a:rPr>
              <a:t>POSITIVE BEHAVIOUR </a:t>
            </a:r>
            <a:r>
              <a:rPr kumimoji="0" lang="en-GB" sz="1200" b="0" i="0" u="none" strike="noStrike" kern="1200" cap="none" spc="0" normalizeH="0" baseline="0" noProof="0" dirty="0">
                <a:ln>
                  <a:noFill/>
                </a:ln>
                <a:solidFill>
                  <a:prstClr val="black"/>
                </a:solidFill>
                <a:effectLst/>
                <a:uLnTx/>
                <a:uFillTx/>
                <a:latin typeface="+mn-lt"/>
                <a:ea typeface="+mn-ea"/>
                <a:cs typeface="+mn-cs"/>
              </a:rPr>
              <a:t>Bite Sized training resources designed to develop the positive behaviour management skills and knowledge of classroom teachers in schools, colleges and academies.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Other training in the </a:t>
            </a:r>
            <a:r>
              <a:rPr kumimoji="0" lang="en-GB" sz="1200" b="1" i="0" u="none" strike="noStrike" kern="1200" cap="none" spc="0" normalizeH="0" baseline="0" noProof="0" dirty="0">
                <a:ln>
                  <a:noFill/>
                </a:ln>
                <a:solidFill>
                  <a:prstClr val="black"/>
                </a:solidFill>
                <a:effectLst/>
                <a:uLnTx/>
                <a:uFillTx/>
                <a:latin typeface="+mn-lt"/>
                <a:ea typeface="+mn-ea"/>
                <a:cs typeface="+mn-cs"/>
              </a:rPr>
              <a:t>POSITIVE BEHAVIOUR </a:t>
            </a:r>
            <a:r>
              <a:rPr kumimoji="0" lang="en-GB" sz="1200" b="0" i="0" u="none" strike="noStrike" kern="1200" cap="none" spc="0" normalizeH="0" baseline="0" noProof="0" dirty="0">
                <a:ln>
                  <a:noFill/>
                </a:ln>
                <a:solidFill>
                  <a:prstClr val="black"/>
                </a:solidFill>
                <a:effectLst/>
                <a:uLnTx/>
                <a:uFillTx/>
                <a:latin typeface="+mn-lt"/>
                <a:ea typeface="+mn-ea"/>
                <a:cs typeface="+mn-cs"/>
              </a:rPr>
              <a:t>series include: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Raising the game – an introduction to positive behaviour management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More choices – Eight core principals for positive behaviour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Challenging behaviour – dealing with specific behaviour challenges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Dealing with difficult and challenging people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In order to facilitate today’s training, you will need: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Copies of the PowerPoint slides printed three to a page with space for notes for each participant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Copies of the accompanying </a:t>
            </a:r>
            <a:r>
              <a:rPr kumimoji="0" lang="en-GB" sz="1200" b="1" i="0" u="none" strike="noStrike" kern="1200" cap="none" spc="0" normalizeH="0" baseline="0" noProof="0" dirty="0">
                <a:ln>
                  <a:noFill/>
                </a:ln>
                <a:solidFill>
                  <a:prstClr val="black"/>
                </a:solidFill>
                <a:effectLst/>
                <a:uLnTx/>
                <a:uFillTx/>
                <a:latin typeface="+mn-lt"/>
                <a:ea typeface="+mn-ea"/>
                <a:cs typeface="+mn-cs"/>
              </a:rPr>
              <a:t>‘Choices’ </a:t>
            </a:r>
            <a:r>
              <a:rPr kumimoji="0" lang="en-GB" sz="1200" b="0" i="0" u="none" strike="noStrike" kern="1200" cap="none" spc="0" normalizeH="0" baseline="0" noProof="0" dirty="0">
                <a:ln>
                  <a:noFill/>
                </a:ln>
                <a:solidFill>
                  <a:prstClr val="black"/>
                </a:solidFill>
                <a:effectLst/>
                <a:uLnTx/>
                <a:uFillTx/>
                <a:latin typeface="+mn-lt"/>
                <a:ea typeface="+mn-ea"/>
                <a:cs typeface="+mn-cs"/>
              </a:rPr>
              <a:t>handout for each participant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Flip chart paper and marker pens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All resources for this training are available to download from the </a:t>
            </a:r>
            <a:r>
              <a:rPr kumimoji="0" lang="en-GB" sz="1200" b="0" i="0" u="none" strike="noStrike" kern="1200" cap="none" spc="0" normalizeH="0" baseline="0" noProof="0" dirty="0" err="1">
                <a:ln>
                  <a:noFill/>
                </a:ln>
                <a:solidFill>
                  <a:prstClr val="black"/>
                </a:solidFill>
                <a:effectLst/>
                <a:uLnTx/>
                <a:uFillTx/>
                <a:latin typeface="+mn-lt"/>
                <a:ea typeface="+mn-ea"/>
                <a:cs typeface="+mn-cs"/>
              </a:rPr>
              <a:t>SecEd</a:t>
            </a:r>
            <a:r>
              <a:rPr kumimoji="0" lang="en-GB" sz="1200" b="0" i="0" u="none" strike="noStrike" kern="1200" cap="none" spc="0" normalizeH="0" baseline="0" noProof="0" dirty="0">
                <a:ln>
                  <a:noFill/>
                </a:ln>
                <a:solidFill>
                  <a:prstClr val="black"/>
                </a:solidFill>
                <a:effectLst/>
                <a:uLnTx/>
                <a:uFillTx/>
                <a:latin typeface="+mn-lt"/>
                <a:ea typeface="+mn-ea"/>
                <a:cs typeface="+mn-cs"/>
              </a:rPr>
              <a:t> website (add link) or by email from bitesizedtraining@gmx.com</a:t>
            </a:r>
          </a:p>
          <a:p>
            <a:endParaRPr lang="en-GB" dirty="0"/>
          </a:p>
        </p:txBody>
      </p:sp>
      <p:sp>
        <p:nvSpPr>
          <p:cNvPr id="4" name="Slide Number Placeholder 3"/>
          <p:cNvSpPr>
            <a:spLocks noGrp="1"/>
          </p:cNvSpPr>
          <p:nvPr>
            <p:ph type="sldNum" sz="quarter" idx="10"/>
          </p:nvPr>
        </p:nvSpPr>
        <p:spPr/>
        <p:txBody>
          <a:bodyPr/>
          <a:lstStyle/>
          <a:p>
            <a:fld id="{04B1BBA6-A2F2-4CFB-893E-C3E36A3F36E4}" type="slidenum">
              <a:rPr lang="en-GB" smtClean="0"/>
              <a:t>1</a:t>
            </a:fld>
            <a:endParaRPr lang="en-GB"/>
          </a:p>
        </p:txBody>
      </p:sp>
    </p:spTree>
    <p:extLst>
      <p:ext uri="{BB962C8B-B14F-4D97-AF65-F5344CB8AC3E}">
        <p14:creationId xmlns:p14="http://schemas.microsoft.com/office/powerpoint/2010/main" val="1691964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lgn="just">
              <a:lnSpc>
                <a:spcPct val="115000"/>
              </a:lnSpc>
              <a:spcAft>
                <a:spcPts val="0"/>
              </a:spcAft>
              <a:buFont typeface="+mj-lt"/>
              <a:buNone/>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7. Use ‘I’</a:t>
            </a:r>
          </a:p>
          <a:p>
            <a:pPr marL="685800"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lvl="0" indent="0" algn="just">
              <a:lnSpc>
                <a:spcPct val="115000"/>
              </a:lnSpc>
              <a:spcAft>
                <a:spcPts val="0"/>
              </a:spcAft>
              <a:buFont typeface="Symbol" panose="05050102010706020507" pitchFamily="18" charset="2"/>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Using ‘I’ takes the focus of the student’s behaviour away from them and focuses on the impact of that behaviour on you. This, again, is a non-confrontational way of suggesting a positive change in behaviour. So, how do we do it?</a:t>
            </a:r>
          </a:p>
          <a:p>
            <a:pPr marL="0" lvl="0" indent="0" algn="just">
              <a:lnSpc>
                <a:spcPct val="115000"/>
              </a:lnSpc>
              <a:spcAft>
                <a:spcPts val="0"/>
              </a:spcAft>
              <a:buFont typeface="Symbol" panose="05050102010706020507" pitchFamily="18" charset="2"/>
              <a:buNone/>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A brief description of the behaviour – </a:t>
            </a:r>
            <a:r>
              <a:rPr lang="en-GB" sz="1200" b="1" i="1" dirty="0">
                <a:effectLst/>
                <a:latin typeface="Calibri" panose="020F0502020204030204" pitchFamily="34" charset="0"/>
                <a:ea typeface="Times New Roman" panose="02020603050405020304" pitchFamily="18" charset="0"/>
                <a:cs typeface="Times New Roman" panose="02020603050405020304" pitchFamily="18" charset="0"/>
              </a:rPr>
              <a:t>‘You keep talking when I am’.</a:t>
            </a:r>
          </a:p>
          <a:p>
            <a:pPr marL="342900" lvl="0" indent="-342900" algn="just">
              <a:lnSpc>
                <a:spcPct val="115000"/>
              </a:lnSpc>
              <a:spcAft>
                <a:spcPts val="0"/>
              </a:spcAft>
              <a:buFont typeface="Symbol" panose="05050102010706020507" pitchFamily="18" charset="2"/>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The effect of this behaviour – </a:t>
            </a:r>
            <a:r>
              <a:rPr lang="en-GB" sz="1200" b="1" i="1" dirty="0">
                <a:effectLst/>
                <a:latin typeface="Calibri" panose="020F0502020204030204" pitchFamily="34" charset="0"/>
                <a:ea typeface="Times New Roman" panose="02020603050405020304" pitchFamily="18" charset="0"/>
                <a:cs typeface="Times New Roman" panose="02020603050405020304" pitchFamily="18" charset="0"/>
              </a:rPr>
              <a:t>‘This means that you can’t hear me’</a:t>
            </a:r>
          </a:p>
          <a:p>
            <a:pPr marL="342900" lvl="0" indent="-342900" algn="just">
              <a:lnSpc>
                <a:spcPct val="115000"/>
              </a:lnSpc>
              <a:spcAft>
                <a:spcPts val="0"/>
              </a:spcAft>
              <a:buFont typeface="Symbol" panose="05050102010706020507" pitchFamily="18" charset="2"/>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Your feelings – </a:t>
            </a:r>
            <a:r>
              <a:rPr lang="en-GB" sz="1200" b="1" i="1" dirty="0">
                <a:effectLst/>
                <a:latin typeface="Calibri" panose="020F0502020204030204" pitchFamily="34" charset="0"/>
                <a:ea typeface="Times New Roman" panose="02020603050405020304" pitchFamily="18" charset="0"/>
                <a:cs typeface="Times New Roman" panose="02020603050405020304" pitchFamily="18" charset="0"/>
              </a:rPr>
              <a:t>‘I want you to do well’</a:t>
            </a:r>
          </a:p>
          <a:p>
            <a:pPr marL="342900" lvl="0" indent="-342900" algn="just">
              <a:lnSpc>
                <a:spcPct val="115000"/>
              </a:lnSpc>
              <a:spcAft>
                <a:spcPts val="0"/>
              </a:spcAft>
              <a:buFont typeface="Symbol" panose="05050102010706020507" pitchFamily="18" charset="2"/>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The new desire behaviour – ‘</a:t>
            </a:r>
            <a:r>
              <a:rPr lang="en-GB" sz="1200" b="1" i="1" dirty="0">
                <a:effectLst/>
                <a:latin typeface="Calibri" panose="020F0502020204030204" pitchFamily="34" charset="0"/>
                <a:ea typeface="Times New Roman" panose="02020603050405020304" pitchFamily="18" charset="0"/>
                <a:cs typeface="Times New Roman" panose="02020603050405020304" pitchFamily="18" charset="0"/>
              </a:rPr>
              <a:t>Please be quiet and listen when I need to talk to you’.</a:t>
            </a:r>
          </a:p>
          <a:p>
            <a:pPr marL="685800"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p>
          <a:p>
            <a:pPr marL="685800"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For example</a:t>
            </a:r>
          </a:p>
          <a:p>
            <a:pPr marL="685800" algn="just">
              <a:lnSpc>
                <a:spcPct val="115000"/>
              </a:lnSpc>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gn="just">
              <a:lnSpc>
                <a:spcPct val="115000"/>
              </a:lnSpc>
              <a:spcAft>
                <a:spcPts val="0"/>
              </a:spcAft>
              <a:buFont typeface="Symbol" panose="05050102010706020507" pitchFamily="18" charset="2"/>
              <a:buChar char=""/>
            </a:pPr>
            <a:r>
              <a:rPr lang="en-GB" sz="1200" b="1" i="1" dirty="0">
                <a:effectLst/>
                <a:latin typeface="Calibri" panose="020F0502020204030204" pitchFamily="34" charset="0"/>
                <a:ea typeface="Times New Roman" panose="02020603050405020304" pitchFamily="18" charset="0"/>
                <a:cs typeface="Times New Roman" panose="02020603050405020304" pitchFamily="18" charset="0"/>
              </a:rPr>
              <a:t>You arrived 15 minutes late for class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200" b="1" i="1" dirty="0">
                <a:effectLst/>
                <a:latin typeface="Calibri" panose="020F0502020204030204" pitchFamily="34" charset="0"/>
                <a:ea typeface="Times New Roman" panose="02020603050405020304" pitchFamily="18" charset="0"/>
                <a:cs typeface="Times New Roman" panose="02020603050405020304" pitchFamily="18" charset="0"/>
              </a:rPr>
              <a:t>This means you have missed 15 minutes of your learning</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200" b="1" i="1" dirty="0">
                <a:effectLst/>
                <a:latin typeface="Calibri" panose="020F0502020204030204" pitchFamily="34" charset="0"/>
                <a:ea typeface="Times New Roman" panose="02020603050405020304" pitchFamily="18" charset="0"/>
                <a:cs typeface="Times New Roman" panose="02020603050405020304" pitchFamily="18" charset="0"/>
              </a:rPr>
              <a:t>I am disappointed that you a choosing not to learn</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GB" sz="1200" b="1" i="1" dirty="0">
                <a:effectLst/>
                <a:latin typeface="Calibri" panose="020F0502020204030204" pitchFamily="34" charset="0"/>
                <a:ea typeface="Times New Roman" panose="02020603050405020304" pitchFamily="18" charset="0"/>
                <a:cs typeface="Times New Roman" panose="02020603050405020304" pitchFamily="18" charset="0"/>
              </a:rPr>
              <a:t>Be on time in future, thanks.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04B1BBA6-A2F2-4CFB-893E-C3E36A3F36E4}" type="slidenum">
              <a:rPr lang="en-GB" smtClean="0"/>
              <a:t>10</a:t>
            </a:fld>
            <a:endParaRPr lang="en-GB"/>
          </a:p>
        </p:txBody>
      </p:sp>
    </p:spTree>
    <p:extLst>
      <p:ext uri="{BB962C8B-B14F-4D97-AF65-F5344CB8AC3E}">
        <p14:creationId xmlns:p14="http://schemas.microsoft.com/office/powerpoint/2010/main" val="1815967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lgn="just">
              <a:lnSpc>
                <a:spcPct val="200000"/>
              </a:lnSpc>
              <a:spcAft>
                <a:spcPts val="0"/>
              </a:spcAft>
              <a:buFont typeface="+mj-lt"/>
              <a:buNone/>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8. K.I.S.S. (Keep it short and simple)</a:t>
            </a:r>
          </a:p>
          <a:p>
            <a:pPr marL="0" lvl="0" indent="0" algn="just">
              <a:lnSpc>
                <a:spcPct val="200000"/>
              </a:lnSpc>
              <a:spcAft>
                <a:spcPts val="0"/>
              </a:spcAft>
              <a:buFont typeface="+mj-lt"/>
              <a:buNone/>
            </a:pP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200000"/>
              </a:lnSpc>
              <a:spcAft>
                <a:spcPts val="0"/>
              </a:spcAft>
              <a:buFont typeface="+mj-lt"/>
              <a:buNone/>
            </a:pPr>
            <a:r>
              <a:rPr lang="en-GB" sz="1200" b="0" dirty="0">
                <a:effectLst/>
                <a:latin typeface="Calibri" panose="020F0502020204030204" pitchFamily="34" charset="0"/>
                <a:ea typeface="Times New Roman" panose="02020603050405020304" pitchFamily="18" charset="0"/>
                <a:cs typeface="Times New Roman" panose="02020603050405020304" pitchFamily="18" charset="0"/>
              </a:rPr>
              <a:t>No one wants to be on the receiving end of a behaviour lecture and, remember, the focus of what we do in any classroom is learning and progress; so:</a:t>
            </a:r>
          </a:p>
          <a:p>
            <a:pPr marL="0" lvl="0" indent="0" algn="just">
              <a:lnSpc>
                <a:spcPct val="200000"/>
              </a:lnSpc>
              <a:spcAft>
                <a:spcPts val="0"/>
              </a:spcAft>
              <a:buFont typeface="+mj-lt"/>
              <a:buNone/>
            </a:pP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Focus on the key issue</a:t>
            </a:r>
          </a:p>
          <a:p>
            <a:pPr marL="342900" lvl="0" indent="-342900" algn="just">
              <a:lnSpc>
                <a:spcPct val="115000"/>
              </a:lnSpc>
              <a:spcAft>
                <a:spcPts val="0"/>
              </a:spcAft>
              <a:buFont typeface="Symbol" panose="05050102010706020507" pitchFamily="18" charset="2"/>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Identify the problem</a:t>
            </a:r>
          </a:p>
          <a:p>
            <a:pPr marL="342900" lvl="0" indent="-342900" algn="just">
              <a:lnSpc>
                <a:spcPct val="115000"/>
              </a:lnSpc>
              <a:spcAft>
                <a:spcPts val="0"/>
              </a:spcAft>
              <a:buFont typeface="Symbol" panose="05050102010706020507" pitchFamily="18" charset="2"/>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Resolve the problem</a:t>
            </a:r>
          </a:p>
          <a:p>
            <a:pPr marL="0" lvl="0" indent="0" algn="just">
              <a:lnSpc>
                <a:spcPct val="115000"/>
              </a:lnSpc>
              <a:spcAft>
                <a:spcPts val="0"/>
              </a:spcAft>
              <a:buFont typeface="Symbol" panose="05050102010706020507" pitchFamily="18" charset="2"/>
              <a:buNone/>
            </a:pPr>
            <a:endParaRPr lang="en-GB" sz="1200" b="1" i="1"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15000"/>
              </a:lnSpc>
              <a:spcAft>
                <a:spcPts val="0"/>
              </a:spcAft>
              <a:buFont typeface="Symbol" panose="05050102010706020507" pitchFamily="18" charset="2"/>
              <a:buNone/>
            </a:pPr>
            <a:r>
              <a:rPr lang="en-GB" sz="1200" b="0" i="0" dirty="0">
                <a:effectLst/>
                <a:latin typeface="Calibri" panose="020F0502020204030204" pitchFamily="34" charset="0"/>
                <a:ea typeface="Times New Roman" panose="02020603050405020304" pitchFamily="18" charset="0"/>
                <a:cs typeface="Times New Roman" panose="02020603050405020304" pitchFamily="18" charset="0"/>
              </a:rPr>
              <a:t>For example:</a:t>
            </a:r>
          </a:p>
          <a:p>
            <a:pPr marL="0" lvl="0" indent="0" algn="just">
              <a:lnSpc>
                <a:spcPct val="115000"/>
              </a:lnSpc>
              <a:spcAft>
                <a:spcPts val="0"/>
              </a:spcAft>
              <a:buFont typeface="Symbol" panose="05050102010706020507" pitchFamily="18" charset="2"/>
              <a:buNone/>
            </a:pPr>
            <a:endParaRPr lang="en-GB" sz="1200" b="1" i="1"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15000"/>
              </a:lnSpc>
              <a:spcAft>
                <a:spcPts val="0"/>
              </a:spcAft>
              <a:buFont typeface="Symbol" panose="05050102010706020507" pitchFamily="18" charset="2"/>
              <a:buNone/>
            </a:pPr>
            <a:r>
              <a:rPr lang="en-GB" sz="1200" b="1" i="1" dirty="0">
                <a:effectLst/>
                <a:latin typeface="Calibri" panose="020F0502020204030204" pitchFamily="34" charset="0"/>
                <a:ea typeface="Times New Roman" panose="02020603050405020304" pitchFamily="18" charset="0"/>
                <a:cs typeface="Times New Roman" panose="02020603050405020304" pitchFamily="18" charset="0"/>
              </a:rPr>
              <a:t>John, you haven’t done your homework. Without your homework you can’t complete this week’s work. You need to do your homework first and then arrange a time with me to catch up on today’s work.</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04B1BBA6-A2F2-4CFB-893E-C3E36A3F36E4}" type="slidenum">
              <a:rPr lang="en-GB" smtClean="0"/>
              <a:t>11</a:t>
            </a:fld>
            <a:endParaRPr lang="en-GB"/>
          </a:p>
        </p:txBody>
      </p:sp>
    </p:spTree>
    <p:extLst>
      <p:ext uri="{BB962C8B-B14F-4D97-AF65-F5344CB8AC3E}">
        <p14:creationId xmlns:p14="http://schemas.microsoft.com/office/powerpoint/2010/main" val="3029607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lgn="just">
              <a:lnSpc>
                <a:spcPct val="200000"/>
              </a:lnSpc>
              <a:spcAft>
                <a:spcPts val="0"/>
              </a:spcAft>
              <a:buFont typeface="+mj-lt"/>
              <a:buNone/>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9. Use only ONE formal warning</a:t>
            </a:r>
          </a:p>
          <a:p>
            <a:pPr marL="0" lvl="0" indent="0" algn="just">
              <a:lnSpc>
                <a:spcPct val="200000"/>
              </a:lnSpc>
              <a:spcAft>
                <a:spcPts val="0"/>
              </a:spcAft>
              <a:buFont typeface="+mj-lt"/>
              <a:buNone/>
            </a:pP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200000"/>
              </a:lnSpc>
              <a:spcAft>
                <a:spcPts val="0"/>
              </a:spcAft>
              <a:buFont typeface="+mj-lt"/>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Many school behaviour policies require teachers to give three warnings. You could call this a ‘three strikes and you’re out’ policy. If this is your school policy, then, of course, you must follow it. However, here’s the reason it is a bad idea – Young people are programmed to push boundaries of behaviour. This is a good thing. However, if they know they will get three warnings before anything serious happens, they quickly learn that they can disrupt behaviour for three times as long before you do anything. How can three times as much disruption be good practice?</a:t>
            </a:r>
          </a:p>
          <a:p>
            <a:pPr marL="0" lvl="0" indent="0" algn="just">
              <a:lnSpc>
                <a:spcPct val="200000"/>
              </a:lnSpc>
              <a:spcAft>
                <a:spcPts val="0"/>
              </a:spcAft>
              <a:buFont typeface="+mj-lt"/>
              <a:buNone/>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200000"/>
              </a:lnSpc>
              <a:spcAft>
                <a:spcPts val="0"/>
              </a:spcAft>
              <a:buFont typeface="+mj-lt"/>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Do not use repeated formal warnings as it encourages young people to push the boundaries three times as far.</a:t>
            </a:r>
          </a:p>
          <a:p>
            <a:endParaRPr lang="en-GB" dirty="0"/>
          </a:p>
        </p:txBody>
      </p:sp>
      <p:sp>
        <p:nvSpPr>
          <p:cNvPr id="4" name="Slide Number Placeholder 3"/>
          <p:cNvSpPr>
            <a:spLocks noGrp="1"/>
          </p:cNvSpPr>
          <p:nvPr>
            <p:ph type="sldNum" sz="quarter" idx="10"/>
          </p:nvPr>
        </p:nvSpPr>
        <p:spPr/>
        <p:txBody>
          <a:bodyPr/>
          <a:lstStyle/>
          <a:p>
            <a:fld id="{04B1BBA6-A2F2-4CFB-893E-C3E36A3F36E4}" type="slidenum">
              <a:rPr lang="en-GB" smtClean="0"/>
              <a:t>12</a:t>
            </a:fld>
            <a:endParaRPr lang="en-GB"/>
          </a:p>
        </p:txBody>
      </p:sp>
    </p:spTree>
    <p:extLst>
      <p:ext uri="{BB962C8B-B14F-4D97-AF65-F5344CB8AC3E}">
        <p14:creationId xmlns:p14="http://schemas.microsoft.com/office/powerpoint/2010/main" val="3675548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lgn="just">
              <a:lnSpc>
                <a:spcPct val="200000"/>
              </a:lnSpc>
              <a:spcAft>
                <a:spcPts val="0"/>
              </a:spcAft>
              <a:buFont typeface="+mj-lt"/>
              <a:buNone/>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10. Allow for compliance time</a:t>
            </a:r>
          </a:p>
          <a:p>
            <a:pPr marL="0" lvl="0" indent="0" algn="just">
              <a:lnSpc>
                <a:spcPct val="115000"/>
              </a:lnSpc>
              <a:spcAft>
                <a:spcPts val="1000"/>
              </a:spcAft>
              <a:buFont typeface="+mj-lt"/>
              <a:buNone/>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15000"/>
              </a:lnSpc>
              <a:spcAft>
                <a:spcPts val="1000"/>
              </a:spcAft>
              <a:buFont typeface="+mj-lt"/>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Unless there is a risk of young people harming themselves or others, do not insist on instant compliance. Allowing a little time reduces confrontation and allows them to ‘save face’ in front of their peers.</a:t>
            </a:r>
          </a:p>
          <a:p>
            <a:endParaRPr lang="en-GB" dirty="0"/>
          </a:p>
        </p:txBody>
      </p:sp>
      <p:sp>
        <p:nvSpPr>
          <p:cNvPr id="4" name="Slide Number Placeholder 3"/>
          <p:cNvSpPr>
            <a:spLocks noGrp="1"/>
          </p:cNvSpPr>
          <p:nvPr>
            <p:ph type="sldNum" sz="quarter" idx="10"/>
          </p:nvPr>
        </p:nvSpPr>
        <p:spPr/>
        <p:txBody>
          <a:bodyPr/>
          <a:lstStyle/>
          <a:p>
            <a:fld id="{04B1BBA6-A2F2-4CFB-893E-C3E36A3F36E4}" type="slidenum">
              <a:rPr lang="en-GB" smtClean="0"/>
              <a:t>13</a:t>
            </a:fld>
            <a:endParaRPr lang="en-GB"/>
          </a:p>
        </p:txBody>
      </p:sp>
    </p:spTree>
    <p:extLst>
      <p:ext uri="{BB962C8B-B14F-4D97-AF65-F5344CB8AC3E}">
        <p14:creationId xmlns:p14="http://schemas.microsoft.com/office/powerpoint/2010/main" val="3321748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1" dirty="0"/>
              <a:t>11. Be consistent</a:t>
            </a:r>
          </a:p>
          <a:p>
            <a:endParaRPr lang="en-GB" dirty="0"/>
          </a:p>
          <a:p>
            <a:r>
              <a:rPr lang="en-GB" dirty="0"/>
              <a:t>It can be argued that this is the most important behaviour management strategy. Whatever you do, do it consistently so that the young people you teach know what is expected, know the rewards for doing what is asked, understand the sanctions if they choose not to comply with your clear instructions; and are able to accurately predict the positive behaviour your expect from them each and every time you see them.</a:t>
            </a:r>
          </a:p>
        </p:txBody>
      </p:sp>
      <p:sp>
        <p:nvSpPr>
          <p:cNvPr id="4" name="Slide Number Placeholder 3"/>
          <p:cNvSpPr>
            <a:spLocks noGrp="1"/>
          </p:cNvSpPr>
          <p:nvPr>
            <p:ph type="sldNum" sz="quarter" idx="10"/>
          </p:nvPr>
        </p:nvSpPr>
        <p:spPr/>
        <p:txBody>
          <a:bodyPr/>
          <a:lstStyle/>
          <a:p>
            <a:fld id="{04B1BBA6-A2F2-4CFB-893E-C3E36A3F36E4}" type="slidenum">
              <a:rPr lang="en-GB" smtClean="0"/>
              <a:t>14</a:t>
            </a:fld>
            <a:endParaRPr lang="en-GB"/>
          </a:p>
        </p:txBody>
      </p:sp>
    </p:spTree>
    <p:extLst>
      <p:ext uri="{BB962C8B-B14F-4D97-AF65-F5344CB8AC3E}">
        <p14:creationId xmlns:p14="http://schemas.microsoft.com/office/powerpoint/2010/main" val="1359875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GB" dirty="0"/>
              <a:t>MAKING IT WORK AT WORK</a:t>
            </a:r>
          </a:p>
          <a:p>
            <a:endParaRPr lang="en-GB" dirty="0"/>
          </a:p>
          <a:p>
            <a:r>
              <a:rPr lang="en-GB" dirty="0"/>
              <a:t>ACTIVITY: What will you do as a result of this Bite Sized Training?</a:t>
            </a:r>
          </a:p>
          <a:p>
            <a:endParaRPr lang="en-GB" dirty="0"/>
          </a:p>
          <a:p>
            <a:r>
              <a:rPr lang="en-GB" dirty="0"/>
              <a:t>Working in groups, look at the action sheet you have produced during today’s training.</a:t>
            </a:r>
          </a:p>
          <a:p>
            <a:endParaRPr lang="en-GB" dirty="0"/>
          </a:p>
          <a:p>
            <a:pPr marL="228600" indent="-228600">
              <a:buAutoNum type="arabicPeriod"/>
            </a:pPr>
            <a:r>
              <a:rPr lang="en-GB" dirty="0"/>
              <a:t>What are the three key learning points for you?</a:t>
            </a:r>
          </a:p>
          <a:p>
            <a:pPr marL="228600" indent="-228600">
              <a:buAutoNum type="arabicPeriod"/>
            </a:pPr>
            <a:r>
              <a:rPr lang="en-GB" dirty="0"/>
              <a:t>What will you change tomorrow to improve your positive behaviour management?</a:t>
            </a:r>
          </a:p>
          <a:p>
            <a:pPr marL="228600" indent="-228600">
              <a:buAutoNum type="arabicPeriod"/>
            </a:pPr>
            <a:r>
              <a:rPr lang="en-GB" dirty="0"/>
              <a:t>How will you know when your change has been successful?</a:t>
            </a:r>
          </a:p>
        </p:txBody>
      </p:sp>
      <p:sp>
        <p:nvSpPr>
          <p:cNvPr id="4" name="Slide Number Placeholder 3"/>
          <p:cNvSpPr>
            <a:spLocks noGrp="1"/>
          </p:cNvSpPr>
          <p:nvPr>
            <p:ph type="sldNum" sz="quarter" idx="10"/>
          </p:nvPr>
        </p:nvSpPr>
        <p:spPr/>
        <p:txBody>
          <a:bodyPr/>
          <a:lstStyle/>
          <a:p>
            <a:pPr>
              <a:defRPr/>
            </a:pPr>
            <a:fld id="{D7C8A30B-CA20-4C81-9801-3DC611DACCAB}" type="slidenum">
              <a:rPr lang="en-GB" smtClean="0"/>
              <a:pPr>
                <a:defRPr/>
              </a:pPr>
              <a:t>15</a:t>
            </a:fld>
            <a:endParaRPr lang="en-GB"/>
          </a:p>
        </p:txBody>
      </p:sp>
    </p:spTree>
    <p:extLst>
      <p:ext uri="{BB962C8B-B14F-4D97-AF65-F5344CB8AC3E}">
        <p14:creationId xmlns:p14="http://schemas.microsoft.com/office/powerpoint/2010/main" val="3181940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defTabSz="914400">
              <a:spcBef>
                <a:spcPts val="1000"/>
              </a:spcBef>
              <a:buNone/>
              <a:defRPr/>
            </a:pPr>
            <a:r>
              <a:rPr lang="en-GB" sz="1200" b="1" dirty="0">
                <a:solidFill>
                  <a:prstClr val="black"/>
                </a:solidFill>
              </a:rPr>
              <a:t>Choices </a:t>
            </a:r>
            <a:r>
              <a:rPr lang="en-GB" sz="1200" dirty="0">
                <a:solidFill>
                  <a:prstClr val="black"/>
                </a:solidFill>
              </a:rPr>
              <a:t>– is the first in a series of </a:t>
            </a:r>
            <a:r>
              <a:rPr lang="en-GB" sz="1200" b="1" dirty="0">
                <a:solidFill>
                  <a:prstClr val="black"/>
                </a:solidFill>
              </a:rPr>
              <a:t>POSITIVE BEHAVIOUR </a:t>
            </a:r>
            <a:r>
              <a:rPr lang="en-GB" sz="1200" dirty="0">
                <a:solidFill>
                  <a:prstClr val="black"/>
                </a:solidFill>
              </a:rPr>
              <a:t>Bite Sized training resources designed to develop the positive behaviour management skills and knowledge of classroom teachers in schools, colleges and academies.</a:t>
            </a:r>
          </a:p>
          <a:p>
            <a:pPr marL="0" lvl="0" indent="0" defTabSz="914400">
              <a:spcBef>
                <a:spcPts val="1000"/>
              </a:spcBef>
              <a:buNone/>
              <a:defRPr/>
            </a:pPr>
            <a:endParaRPr lang="en-GB" sz="1200" dirty="0">
              <a:solidFill>
                <a:prstClr val="black"/>
              </a:solidFill>
            </a:endParaRPr>
          </a:p>
          <a:p>
            <a:pPr marL="0" lvl="0" indent="0" defTabSz="914400">
              <a:spcBef>
                <a:spcPts val="1000"/>
              </a:spcBef>
              <a:buNone/>
              <a:defRPr/>
            </a:pPr>
            <a:r>
              <a:rPr lang="en-GB" sz="1200" dirty="0">
                <a:solidFill>
                  <a:prstClr val="black"/>
                </a:solidFill>
              </a:rPr>
              <a:t>Other training in the </a:t>
            </a:r>
            <a:r>
              <a:rPr lang="en-GB" sz="1200" b="1" dirty="0">
                <a:solidFill>
                  <a:prstClr val="black"/>
                </a:solidFill>
              </a:rPr>
              <a:t>POSITIVE BEHAVIOUR </a:t>
            </a:r>
            <a:r>
              <a:rPr lang="en-GB" sz="1200" dirty="0">
                <a:solidFill>
                  <a:prstClr val="black"/>
                </a:solidFill>
              </a:rPr>
              <a:t>series include:</a:t>
            </a:r>
          </a:p>
          <a:p>
            <a:pPr marL="0" lvl="0" indent="0" defTabSz="914400">
              <a:spcBef>
                <a:spcPts val="1000"/>
              </a:spcBef>
              <a:buNone/>
              <a:defRPr/>
            </a:pPr>
            <a:endParaRPr lang="en-GB" sz="1200" dirty="0">
              <a:solidFill>
                <a:prstClr val="black"/>
              </a:solidFill>
            </a:endParaRPr>
          </a:p>
          <a:p>
            <a:pPr marL="228600" lvl="0" indent="-228600" defTabSz="914400">
              <a:spcBef>
                <a:spcPts val="1000"/>
              </a:spcBef>
              <a:defRPr/>
            </a:pPr>
            <a:r>
              <a:rPr lang="en-GB" sz="1200" b="1" dirty="0">
                <a:solidFill>
                  <a:prstClr val="black"/>
                </a:solidFill>
              </a:rPr>
              <a:t>Raising the game – an introduction to positive behaviour management</a:t>
            </a:r>
          </a:p>
          <a:p>
            <a:pPr marL="228600" lvl="0" indent="-228600" defTabSz="914400">
              <a:spcBef>
                <a:spcPts val="1000"/>
              </a:spcBef>
              <a:defRPr/>
            </a:pPr>
            <a:r>
              <a:rPr lang="en-GB" sz="1200" b="1" dirty="0">
                <a:solidFill>
                  <a:prstClr val="black"/>
                </a:solidFill>
              </a:rPr>
              <a:t>More choices – Eight core principals for positive behaviour</a:t>
            </a:r>
          </a:p>
          <a:p>
            <a:pPr marL="228600" lvl="0" indent="-228600" defTabSz="914400">
              <a:spcBef>
                <a:spcPts val="1000"/>
              </a:spcBef>
              <a:defRPr/>
            </a:pPr>
            <a:r>
              <a:rPr lang="en-GB" sz="1200" b="1" dirty="0">
                <a:solidFill>
                  <a:prstClr val="black"/>
                </a:solidFill>
              </a:rPr>
              <a:t>Challenging behaviour – dealing with specific behaviour challenges</a:t>
            </a:r>
          </a:p>
          <a:p>
            <a:pPr marL="228600" lvl="0" indent="-228600" defTabSz="914400">
              <a:spcBef>
                <a:spcPts val="1000"/>
              </a:spcBef>
              <a:defRPr/>
            </a:pPr>
            <a:r>
              <a:rPr lang="en-GB" sz="1200" b="1" dirty="0">
                <a:solidFill>
                  <a:prstClr val="black"/>
                </a:solidFill>
              </a:rPr>
              <a:t>Dealing with difficult and challenging people</a:t>
            </a:r>
          </a:p>
          <a:p>
            <a:endParaRPr lang="en-GB" dirty="0"/>
          </a:p>
          <a:p>
            <a:pPr marL="0" indent="0">
              <a:buNone/>
            </a:pPr>
            <a:r>
              <a:rPr lang="en-GB" dirty="0"/>
              <a:t>Bite Sized Training offers a wide range of school based CPD sessions designed to be used as sharply focused yet active training sessions of no more than 45 minutes in length. Bite Sized Training materials are produced by Steve Burnage through </a:t>
            </a:r>
            <a:r>
              <a:rPr lang="en-GB" dirty="0">
                <a:hlinkClick r:id="rId3"/>
              </a:rPr>
              <a:t>www.simplyinset.co.uk</a:t>
            </a:r>
            <a:r>
              <a:rPr lang="en-GB" dirty="0"/>
              <a:t>. Steve is an experienced author, trainer and education consultant with over 25 years experience of working in UK schools.</a:t>
            </a:r>
          </a:p>
          <a:p>
            <a:pPr marL="0" indent="0">
              <a:buNone/>
            </a:pPr>
            <a:r>
              <a:rPr lang="en-GB" dirty="0"/>
              <a:t>For details of other CPD offered through Bite Sized Training, email </a:t>
            </a:r>
            <a:r>
              <a:rPr lang="en-GB" dirty="0">
                <a:hlinkClick r:id="rId4"/>
              </a:rPr>
              <a:t>bitesizedtraining@gmx.com</a:t>
            </a:r>
            <a:r>
              <a:rPr lang="en-GB" dirty="0"/>
              <a:t> or call +44767 858360</a:t>
            </a:r>
          </a:p>
          <a:p>
            <a:endParaRPr lang="en-GB" dirty="0"/>
          </a:p>
        </p:txBody>
      </p:sp>
      <p:sp>
        <p:nvSpPr>
          <p:cNvPr id="4" name="Slide Number Placeholder 3"/>
          <p:cNvSpPr>
            <a:spLocks noGrp="1"/>
          </p:cNvSpPr>
          <p:nvPr>
            <p:ph type="sldNum" sz="quarter" idx="10"/>
          </p:nvPr>
        </p:nvSpPr>
        <p:spPr/>
        <p:txBody>
          <a:bodyPr/>
          <a:lstStyle/>
          <a:p>
            <a:fld id="{04B1BBA6-A2F2-4CFB-893E-C3E36A3F36E4}" type="slidenum">
              <a:rPr lang="en-GB" smtClean="0"/>
              <a:t>16</a:t>
            </a:fld>
            <a:endParaRPr lang="en-GB"/>
          </a:p>
        </p:txBody>
      </p:sp>
    </p:spTree>
    <p:extLst>
      <p:ext uri="{BB962C8B-B14F-4D97-AF65-F5344CB8AC3E}">
        <p14:creationId xmlns:p14="http://schemas.microsoft.com/office/powerpoint/2010/main" val="1716847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INTRODUCTION</a:t>
            </a:r>
          </a:p>
          <a:p>
            <a:endParaRPr lang="en-GB" dirty="0"/>
          </a:p>
          <a:p>
            <a:r>
              <a:rPr lang="en-GB" dirty="0"/>
              <a:t>Starting to lead will focus on positive behaviour strategies to make life easier in the classroom. By the end of this session, participants will be able to:</a:t>
            </a:r>
          </a:p>
          <a:p>
            <a:endParaRPr lang="en-GB" dirty="0"/>
          </a:p>
          <a:p>
            <a:pPr marL="171450" lvl="0" indent="-171450">
              <a:buFont typeface="Arial" panose="020B0604020202020204" pitchFamily="34" charset="0"/>
              <a:buChar char="•"/>
            </a:pPr>
            <a:r>
              <a:rPr lang="en-GB" dirty="0"/>
              <a:t>Identify key positive behaviour techniques</a:t>
            </a:r>
          </a:p>
          <a:p>
            <a:pPr marL="171450" lvl="0" indent="-171450">
              <a:buFont typeface="Arial" panose="020B0604020202020204" pitchFamily="34" charset="0"/>
              <a:buChar char="•"/>
            </a:pPr>
            <a:r>
              <a:rPr lang="en-GB" dirty="0"/>
              <a:t>Plan and implement positive behaviour strategies as part of your own classroom management strategy</a:t>
            </a:r>
          </a:p>
          <a:p>
            <a:pPr marL="171450" lvl="0" indent="-171450">
              <a:buFont typeface="Arial" panose="020B0604020202020204" pitchFamily="34" charset="0"/>
              <a:buChar char="•"/>
            </a:pPr>
            <a:r>
              <a:rPr lang="en-GB" dirty="0"/>
              <a:t>Identify your own personal strengths and potential weaknesses in terms of positive behaviour management</a:t>
            </a:r>
          </a:p>
        </p:txBody>
      </p:sp>
      <p:sp>
        <p:nvSpPr>
          <p:cNvPr id="4" name="Slide Number Placeholder 3"/>
          <p:cNvSpPr>
            <a:spLocks noGrp="1"/>
          </p:cNvSpPr>
          <p:nvPr>
            <p:ph type="sldNum" sz="quarter" idx="10"/>
          </p:nvPr>
        </p:nvSpPr>
        <p:spPr/>
        <p:txBody>
          <a:bodyPr/>
          <a:lstStyle/>
          <a:p>
            <a:fld id="{04B1BBA6-A2F2-4CFB-893E-C3E36A3F36E4}" type="slidenum">
              <a:rPr lang="en-GB" smtClean="0"/>
              <a:t>2</a:t>
            </a:fld>
            <a:endParaRPr lang="en-GB" dirty="0"/>
          </a:p>
        </p:txBody>
      </p:sp>
    </p:spTree>
    <p:extLst>
      <p:ext uri="{BB962C8B-B14F-4D97-AF65-F5344CB8AC3E}">
        <p14:creationId xmlns:p14="http://schemas.microsoft.com/office/powerpoint/2010/main" val="3911959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1" dirty="0"/>
              <a:t>Behaviour Activity</a:t>
            </a:r>
          </a:p>
          <a:p>
            <a:endParaRPr lang="en-GB" dirty="0"/>
          </a:p>
          <a:p>
            <a:pPr marL="0" indent="0">
              <a:buNone/>
            </a:pPr>
            <a:r>
              <a:rPr lang="en-GB" sz="1200" dirty="0"/>
              <a:t>As you explore each of the positive behaviour management strategies contained in this Bite Sized Training, think about:</a:t>
            </a:r>
          </a:p>
          <a:p>
            <a:pPr marL="0" indent="0">
              <a:buNone/>
            </a:pPr>
            <a:endParaRPr lang="en-GB" sz="1200" dirty="0"/>
          </a:p>
          <a:p>
            <a:pPr marL="457200" indent="-457200">
              <a:buAutoNum type="arabicPeriod"/>
            </a:pPr>
            <a:r>
              <a:rPr lang="en-GB" sz="1200" dirty="0"/>
              <a:t>What issue does this highlight in your own classroom practice?</a:t>
            </a:r>
          </a:p>
          <a:p>
            <a:pPr marL="457200" indent="-457200">
              <a:buAutoNum type="arabicPeriod"/>
            </a:pPr>
            <a:r>
              <a:rPr lang="en-GB" sz="1200" dirty="0"/>
              <a:t>What do you need to change to improve your learners’ behaviour?</a:t>
            </a:r>
          </a:p>
          <a:p>
            <a:pPr marL="457200" indent="-457200">
              <a:buAutoNum type="arabicPeriod"/>
            </a:pPr>
            <a:r>
              <a:rPr lang="en-GB" sz="1200" dirty="0"/>
              <a:t>How will this strategy help you do it.</a:t>
            </a:r>
          </a:p>
          <a:p>
            <a:pPr marL="0" indent="0">
              <a:buNone/>
            </a:pPr>
            <a:endParaRPr lang="en-GB" sz="1200" dirty="0"/>
          </a:p>
          <a:p>
            <a:pPr marL="0" indent="0">
              <a:buNone/>
            </a:pPr>
            <a:r>
              <a:rPr lang="en-GB" sz="1200" dirty="0"/>
              <a:t>Record your ideas on your Bite Sized Training handout.</a:t>
            </a:r>
          </a:p>
          <a:p>
            <a:endParaRPr lang="en-GB" dirty="0"/>
          </a:p>
        </p:txBody>
      </p:sp>
      <p:sp>
        <p:nvSpPr>
          <p:cNvPr id="4" name="Slide Number Placeholder 3"/>
          <p:cNvSpPr>
            <a:spLocks noGrp="1"/>
          </p:cNvSpPr>
          <p:nvPr>
            <p:ph type="sldNum" sz="quarter" idx="10"/>
          </p:nvPr>
        </p:nvSpPr>
        <p:spPr/>
        <p:txBody>
          <a:bodyPr/>
          <a:lstStyle/>
          <a:p>
            <a:fld id="{04B1BBA6-A2F2-4CFB-893E-C3E36A3F36E4}" type="slidenum">
              <a:rPr lang="en-GB" smtClean="0"/>
              <a:t>3</a:t>
            </a:fld>
            <a:endParaRPr lang="en-GB"/>
          </a:p>
        </p:txBody>
      </p:sp>
    </p:spTree>
    <p:extLst>
      <p:ext uri="{BB962C8B-B14F-4D97-AF65-F5344CB8AC3E}">
        <p14:creationId xmlns:p14="http://schemas.microsoft.com/office/powerpoint/2010/main" val="273436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1. Deliberately ignore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Imagine the scenario – you are explaining a key idea to your class when two students walk in 5 minutes late. What do you do – do you stop everything, lose the focus of the rest of the class and deal with the late arrivals? No – deliberately ignore. You are not going to ignore it forever, just until the time is right. Settle the latecomers down to their learning and then, later, go across and quietly find out WHY they are late and deal with it accordingly.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Don’t ignore difficult behaviour but </a:t>
            </a:r>
            <a:r>
              <a:rPr lang="en-GB" sz="1200" b="1" u="sng" dirty="0">
                <a:effectLst/>
                <a:latin typeface="Calibri" panose="020F0502020204030204" pitchFamily="34" charset="0"/>
                <a:ea typeface="Times New Roman" panose="02020603050405020304" pitchFamily="18" charset="0"/>
                <a:cs typeface="Times New Roman" panose="02020603050405020304" pitchFamily="18" charset="0"/>
              </a:rPr>
              <a:t>do</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ignore things you can deal with later, better.</a:t>
            </a:r>
          </a:p>
          <a:p>
            <a:endParaRPr lang="en-GB" dirty="0"/>
          </a:p>
        </p:txBody>
      </p:sp>
      <p:sp>
        <p:nvSpPr>
          <p:cNvPr id="4" name="Slide Number Placeholder 3"/>
          <p:cNvSpPr>
            <a:spLocks noGrp="1"/>
          </p:cNvSpPr>
          <p:nvPr>
            <p:ph type="sldNum" sz="quarter" idx="10"/>
          </p:nvPr>
        </p:nvSpPr>
        <p:spPr/>
        <p:txBody>
          <a:bodyPr/>
          <a:lstStyle/>
          <a:p>
            <a:fld id="{04B1BBA6-A2F2-4CFB-893E-C3E36A3F36E4}" type="slidenum">
              <a:rPr lang="en-GB" smtClean="0"/>
              <a:t>4</a:t>
            </a:fld>
            <a:endParaRPr lang="en-GB"/>
          </a:p>
        </p:txBody>
      </p:sp>
    </p:spTree>
    <p:extLst>
      <p:ext uri="{BB962C8B-B14F-4D97-AF65-F5344CB8AC3E}">
        <p14:creationId xmlns:p14="http://schemas.microsoft.com/office/powerpoint/2010/main" val="3588843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lgn="just">
              <a:lnSpc>
                <a:spcPct val="200000"/>
              </a:lnSpc>
              <a:spcAft>
                <a:spcPts val="0"/>
              </a:spcAft>
              <a:buFont typeface="+mj-lt"/>
              <a:buNone/>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2. Give advice before warnings</a:t>
            </a:r>
          </a:p>
          <a:p>
            <a:pPr marL="0" lvl="0" indent="0" algn="just">
              <a:lnSpc>
                <a:spcPct val="200000"/>
              </a:lnSpc>
              <a:spcAft>
                <a:spcPts val="0"/>
              </a:spcAft>
              <a:buFont typeface="+mj-lt"/>
              <a:buNone/>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200000"/>
              </a:lnSpc>
              <a:spcAft>
                <a:spcPts val="0"/>
              </a:spcAft>
              <a:buFont typeface="+mj-lt"/>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Giving advice is a non-confrontational way of drawing a learner’s attention to the positive behaviour you want and expect. For example:</a:t>
            </a:r>
          </a:p>
          <a:p>
            <a:pPr marL="0" lvl="0" indent="0" algn="just">
              <a:lnSpc>
                <a:spcPct val="200000"/>
              </a:lnSpc>
              <a:spcAft>
                <a:spcPts val="0"/>
              </a:spcAft>
              <a:buFont typeface="+mj-lt"/>
              <a:buNone/>
            </a:pPr>
            <a:endParaRPr lang="en-GB" sz="1200" b="1" i="1"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200000"/>
              </a:lnSpc>
              <a:spcAft>
                <a:spcPts val="0"/>
              </a:spcAft>
              <a:buFont typeface="+mj-lt"/>
              <a:buNone/>
            </a:pPr>
            <a:r>
              <a:rPr lang="en-GB" sz="1200" b="1" i="1" dirty="0">
                <a:effectLst/>
                <a:latin typeface="Calibri" panose="020F0502020204030204" pitchFamily="34" charset="0"/>
                <a:ea typeface="Times New Roman" panose="02020603050405020304" pitchFamily="18" charset="0"/>
                <a:cs typeface="Times New Roman" panose="02020603050405020304" pitchFamily="18" charset="0"/>
              </a:rPr>
              <a:t>Stephen, if you shout other people down, they won’t want to listen to you</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a:p>
            <a:r>
              <a:rPr lang="en-GB" dirty="0"/>
              <a:t>This tells Stephen the consequences of his action and, in a non-confrontational way, encourages him to stop shouting people down so that they will listen to him.</a:t>
            </a:r>
          </a:p>
        </p:txBody>
      </p:sp>
      <p:sp>
        <p:nvSpPr>
          <p:cNvPr id="4" name="Slide Number Placeholder 3"/>
          <p:cNvSpPr>
            <a:spLocks noGrp="1"/>
          </p:cNvSpPr>
          <p:nvPr>
            <p:ph type="sldNum" sz="quarter" idx="10"/>
          </p:nvPr>
        </p:nvSpPr>
        <p:spPr/>
        <p:txBody>
          <a:bodyPr/>
          <a:lstStyle/>
          <a:p>
            <a:fld id="{04B1BBA6-A2F2-4CFB-893E-C3E36A3F36E4}" type="slidenum">
              <a:rPr lang="en-GB" smtClean="0"/>
              <a:t>5</a:t>
            </a:fld>
            <a:endParaRPr lang="en-GB"/>
          </a:p>
        </p:txBody>
      </p:sp>
    </p:spTree>
    <p:extLst>
      <p:ext uri="{BB962C8B-B14F-4D97-AF65-F5344CB8AC3E}">
        <p14:creationId xmlns:p14="http://schemas.microsoft.com/office/powerpoint/2010/main" val="3508121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1" dirty="0"/>
              <a:t>3. Focus on the key issue</a:t>
            </a:r>
          </a:p>
          <a:p>
            <a:endParaRPr lang="en-GB" dirty="0"/>
          </a:p>
          <a:p>
            <a:r>
              <a:rPr lang="en-GB" dirty="0"/>
              <a:t>What is the key issue for each and every one of your lessons? The learning and progress of your students.</a:t>
            </a:r>
          </a:p>
          <a:p>
            <a:endParaRPr lang="en-GB" dirty="0"/>
          </a:p>
          <a:p>
            <a:r>
              <a:rPr lang="en-GB" dirty="0"/>
              <a:t>Sometimes we get too focused on behaviour and punishment. Sanctions tend not to change behaviour but rewards do.</a:t>
            </a:r>
          </a:p>
          <a:p>
            <a:endParaRPr lang="en-GB" dirty="0"/>
          </a:p>
          <a:p>
            <a:r>
              <a:rPr lang="en-GB" dirty="0"/>
              <a:t>When you are managing learners’ behaviour, make your approach reward focused and get back to the key issue – students’ learning and progress – as quickly as possible.</a:t>
            </a:r>
          </a:p>
        </p:txBody>
      </p:sp>
      <p:sp>
        <p:nvSpPr>
          <p:cNvPr id="4" name="Slide Number Placeholder 3"/>
          <p:cNvSpPr>
            <a:spLocks noGrp="1"/>
          </p:cNvSpPr>
          <p:nvPr>
            <p:ph type="sldNum" sz="quarter" idx="10"/>
          </p:nvPr>
        </p:nvSpPr>
        <p:spPr/>
        <p:txBody>
          <a:bodyPr/>
          <a:lstStyle/>
          <a:p>
            <a:fld id="{04B1BBA6-A2F2-4CFB-893E-C3E36A3F36E4}" type="slidenum">
              <a:rPr lang="en-GB" smtClean="0"/>
              <a:t>6</a:t>
            </a:fld>
            <a:endParaRPr lang="en-GB"/>
          </a:p>
        </p:txBody>
      </p:sp>
    </p:spTree>
    <p:extLst>
      <p:ext uri="{BB962C8B-B14F-4D97-AF65-F5344CB8AC3E}">
        <p14:creationId xmlns:p14="http://schemas.microsoft.com/office/powerpoint/2010/main" val="1329181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lgn="just">
              <a:lnSpc>
                <a:spcPct val="200000"/>
              </a:lnSpc>
              <a:spcAft>
                <a:spcPts val="0"/>
              </a:spcAft>
              <a:buFont typeface="+mj-lt"/>
              <a:buNone/>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4. Use positive language</a:t>
            </a:r>
          </a:p>
          <a:p>
            <a:pPr marL="0" lvl="0" indent="0" algn="just">
              <a:lnSpc>
                <a:spcPct val="200000"/>
              </a:lnSpc>
              <a:spcAft>
                <a:spcPts val="0"/>
              </a:spcAft>
              <a:buFont typeface="+mj-lt"/>
              <a:buNone/>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200000"/>
              </a:lnSpc>
              <a:spcAft>
                <a:spcPts val="0"/>
              </a:spcAft>
              <a:buFont typeface="+mj-lt"/>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Use do rather than don’t instructions with young people. Telling them what you want them to do is ALWAYS more effective than telling them what you want them to stop doing because the human brain finds it easier to respond to positives rather than negatives.</a:t>
            </a:r>
          </a:p>
          <a:p>
            <a:endParaRPr lang="en-GB" dirty="0"/>
          </a:p>
          <a:p>
            <a:r>
              <a:rPr lang="en-GB" dirty="0"/>
              <a:t>For example:</a:t>
            </a:r>
          </a:p>
          <a:p>
            <a:endParaRPr lang="en-GB" dirty="0"/>
          </a:p>
          <a:p>
            <a:r>
              <a:rPr lang="en-GB" b="1" i="1" dirty="0"/>
              <a:t>‘I need you to be quiet and listen’ </a:t>
            </a:r>
            <a:r>
              <a:rPr lang="en-GB" dirty="0"/>
              <a:t>is always better than </a:t>
            </a:r>
            <a:r>
              <a:rPr lang="en-GB" b="1" i="1" dirty="0"/>
              <a:t>‘there’s too much talking in here’ </a:t>
            </a:r>
            <a:r>
              <a:rPr lang="en-GB" dirty="0"/>
              <a:t>since the first statement tells the student what the expected behaviour is. They know what you need them to do.</a:t>
            </a:r>
          </a:p>
          <a:p>
            <a:endParaRPr lang="en-GB" dirty="0"/>
          </a:p>
          <a:p>
            <a:r>
              <a:rPr lang="en-GB" b="1" i="1" dirty="0"/>
              <a:t>‘Why are you out of your seat?’ </a:t>
            </a:r>
            <a:r>
              <a:rPr lang="en-GB" dirty="0"/>
              <a:t>can’t be an effective instruction. Try </a:t>
            </a:r>
            <a:r>
              <a:rPr lang="en-GB" b="1" i="1" dirty="0"/>
              <a:t>‘I need you to sit down now and get back to your learning’.</a:t>
            </a:r>
          </a:p>
          <a:p>
            <a:endParaRPr lang="en-GB" dirty="0"/>
          </a:p>
        </p:txBody>
      </p:sp>
      <p:sp>
        <p:nvSpPr>
          <p:cNvPr id="4" name="Slide Number Placeholder 3"/>
          <p:cNvSpPr>
            <a:spLocks noGrp="1"/>
          </p:cNvSpPr>
          <p:nvPr>
            <p:ph type="sldNum" sz="quarter" idx="10"/>
          </p:nvPr>
        </p:nvSpPr>
        <p:spPr/>
        <p:txBody>
          <a:bodyPr/>
          <a:lstStyle/>
          <a:p>
            <a:fld id="{04B1BBA6-A2F2-4CFB-893E-C3E36A3F36E4}" type="slidenum">
              <a:rPr lang="en-GB" smtClean="0"/>
              <a:t>7</a:t>
            </a:fld>
            <a:endParaRPr lang="en-GB"/>
          </a:p>
        </p:txBody>
      </p:sp>
    </p:spTree>
    <p:extLst>
      <p:ext uri="{BB962C8B-B14F-4D97-AF65-F5344CB8AC3E}">
        <p14:creationId xmlns:p14="http://schemas.microsoft.com/office/powerpoint/2010/main" val="3545943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1" dirty="0"/>
              <a:t>5. Make statements not questions.</a:t>
            </a:r>
          </a:p>
          <a:p>
            <a:endParaRPr lang="en-GB" dirty="0"/>
          </a:p>
          <a:p>
            <a:r>
              <a:rPr lang="en-GB" dirty="0"/>
              <a:t>Never ask a question unless you want the answer:</a:t>
            </a:r>
          </a:p>
          <a:p>
            <a:endParaRPr lang="en-GB" dirty="0"/>
          </a:p>
          <a:p>
            <a:r>
              <a:rPr lang="en-GB" b="1" i="1" dirty="0"/>
              <a:t>‘What are you talking for?’ </a:t>
            </a:r>
            <a:r>
              <a:rPr lang="en-GB" dirty="0"/>
              <a:t>– You don’t want to know and you don’t care. What you mean is </a:t>
            </a:r>
            <a:r>
              <a:rPr lang="en-GB" b="1" i="1" dirty="0"/>
              <a:t>‘I need you to stop talking and listen, thanks.’</a:t>
            </a:r>
          </a:p>
          <a:p>
            <a:endParaRPr lang="en-GB" dirty="0"/>
          </a:p>
          <a:p>
            <a:r>
              <a:rPr lang="en-GB" b="1" i="1" dirty="0"/>
              <a:t>‘Why haven’t you finished your work?’ </a:t>
            </a:r>
            <a:r>
              <a:rPr lang="en-GB" dirty="0"/>
              <a:t>Do you really want a load of pointless excuses. Of course not. Try ‘</a:t>
            </a:r>
            <a:r>
              <a:rPr lang="en-GB" b="1" i="1" dirty="0"/>
              <a:t>Let’s work together to get this exercise completed.’</a:t>
            </a:r>
          </a:p>
          <a:p>
            <a:endParaRPr lang="en-GB" b="1" i="1" dirty="0"/>
          </a:p>
          <a:p>
            <a:r>
              <a:rPr lang="en-GB" b="1" i="1" dirty="0"/>
              <a:t>‘What are you doing under the table?’ – </a:t>
            </a:r>
            <a:r>
              <a:rPr lang="en-GB" b="0" i="0" dirty="0"/>
              <a:t>Believe me, you just don’t want to know so don’t ask!</a:t>
            </a:r>
            <a:endParaRPr lang="en-GB" b="1" i="1" dirty="0"/>
          </a:p>
        </p:txBody>
      </p:sp>
      <p:sp>
        <p:nvSpPr>
          <p:cNvPr id="4" name="Slide Number Placeholder 3"/>
          <p:cNvSpPr>
            <a:spLocks noGrp="1"/>
          </p:cNvSpPr>
          <p:nvPr>
            <p:ph type="sldNum" sz="quarter" idx="10"/>
          </p:nvPr>
        </p:nvSpPr>
        <p:spPr/>
        <p:txBody>
          <a:bodyPr/>
          <a:lstStyle/>
          <a:p>
            <a:fld id="{04B1BBA6-A2F2-4CFB-893E-C3E36A3F36E4}" type="slidenum">
              <a:rPr lang="en-GB" smtClean="0"/>
              <a:t>8</a:t>
            </a:fld>
            <a:endParaRPr lang="en-GB"/>
          </a:p>
        </p:txBody>
      </p:sp>
    </p:spTree>
    <p:extLst>
      <p:ext uri="{BB962C8B-B14F-4D97-AF65-F5344CB8AC3E}">
        <p14:creationId xmlns:p14="http://schemas.microsoft.com/office/powerpoint/2010/main" val="1374298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lgn="just">
              <a:lnSpc>
                <a:spcPct val="200000"/>
              </a:lnSpc>
              <a:spcAft>
                <a:spcPts val="0"/>
              </a:spcAft>
              <a:buFont typeface="+mj-lt"/>
              <a:buNone/>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6. Use ‘Either …. Or … ‘ choices</a:t>
            </a:r>
          </a:p>
          <a:p>
            <a:pPr marL="0" lvl="0" indent="0" algn="just">
              <a:lnSpc>
                <a:spcPct val="115000"/>
              </a:lnSpc>
              <a:spcAft>
                <a:spcPts val="1000"/>
              </a:spcAft>
              <a:buFont typeface="+mj-lt"/>
              <a:buNone/>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15000"/>
              </a:lnSpc>
              <a:spcAft>
                <a:spcPts val="1000"/>
              </a:spcAft>
              <a:buFont typeface="+mj-lt"/>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Positive learner behaviour is all about choices. It is a sobering thought that you can’t make your students do anything they don’t want to do. All you can do is encourage them to make the choices – hopefully, the right choices. Be clear about the choices that your young people have in your space. Give a clear choice of either complying or receiving the agreed consequence.</a:t>
            </a:r>
          </a:p>
          <a:p>
            <a:pPr marL="0" lvl="0" indent="0" algn="just">
              <a:lnSpc>
                <a:spcPct val="115000"/>
              </a:lnSpc>
              <a:spcAft>
                <a:spcPts val="1000"/>
              </a:spcAft>
              <a:buFont typeface="+mj-lt"/>
              <a:buNone/>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15000"/>
              </a:lnSpc>
              <a:spcAft>
                <a:spcPts val="1000"/>
              </a:spcAft>
              <a:buFont typeface="+mj-lt"/>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For example:</a:t>
            </a:r>
          </a:p>
          <a:p>
            <a:pPr marL="0" lvl="0" indent="0" algn="just">
              <a:lnSpc>
                <a:spcPct val="115000"/>
              </a:lnSpc>
              <a:spcAft>
                <a:spcPts val="1000"/>
              </a:spcAft>
              <a:buFont typeface="+mj-lt"/>
              <a:buNone/>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15000"/>
              </a:lnSpc>
              <a:spcAft>
                <a:spcPts val="1000"/>
              </a:spcAft>
              <a:buFont typeface="+mj-lt"/>
              <a:buNone/>
            </a:pPr>
            <a:r>
              <a:rPr lang="en-GB" sz="1200" b="1" i="1" dirty="0">
                <a:effectLst/>
                <a:latin typeface="Calibri" panose="020F0502020204030204" pitchFamily="34" charset="0"/>
                <a:ea typeface="Times New Roman" panose="02020603050405020304" pitchFamily="18" charset="0"/>
                <a:cs typeface="Times New Roman" panose="02020603050405020304" pitchFamily="18" charset="0"/>
              </a:rPr>
              <a:t>‘Kerry, I have already asked you to put your hand up when you want to ask me something. Please make the right choice in future or I will just not respond to you.’</a:t>
            </a:r>
          </a:p>
          <a:p>
            <a:endParaRPr lang="en-GB" dirty="0"/>
          </a:p>
        </p:txBody>
      </p:sp>
      <p:sp>
        <p:nvSpPr>
          <p:cNvPr id="4" name="Slide Number Placeholder 3"/>
          <p:cNvSpPr>
            <a:spLocks noGrp="1"/>
          </p:cNvSpPr>
          <p:nvPr>
            <p:ph type="sldNum" sz="quarter" idx="10"/>
          </p:nvPr>
        </p:nvSpPr>
        <p:spPr/>
        <p:txBody>
          <a:bodyPr/>
          <a:lstStyle/>
          <a:p>
            <a:fld id="{04B1BBA6-A2F2-4CFB-893E-C3E36A3F36E4}" type="slidenum">
              <a:rPr lang="en-GB" smtClean="0"/>
              <a:t>9</a:t>
            </a:fld>
            <a:endParaRPr lang="en-GB"/>
          </a:p>
        </p:txBody>
      </p:sp>
    </p:spTree>
    <p:extLst>
      <p:ext uri="{BB962C8B-B14F-4D97-AF65-F5344CB8AC3E}">
        <p14:creationId xmlns:p14="http://schemas.microsoft.com/office/powerpoint/2010/main" val="20355520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D9E39E8-E6A9-4B7F-B2F0-F602B508293F}" type="datetime1">
              <a:rPr lang="en-GB" smtClean="0"/>
              <a:t>28/08/2017</a:t>
            </a:fld>
            <a:endParaRPr lang="en-GB" dirty="0"/>
          </a:p>
        </p:txBody>
      </p:sp>
      <p:sp>
        <p:nvSpPr>
          <p:cNvPr id="5" name="Footer Placeholder 4"/>
          <p:cNvSpPr>
            <a:spLocks noGrp="1"/>
          </p:cNvSpPr>
          <p:nvPr>
            <p:ph type="ftr" sz="quarter" idx="11"/>
          </p:nvPr>
        </p:nvSpPr>
        <p:spPr/>
        <p:txBody>
          <a:bodyPr/>
          <a:lstStyle/>
          <a:p>
            <a:r>
              <a:rPr lang="en-GB"/>
              <a:t>Bite Sized Training - Brought to you by www.simplyinset.co.uk Call +447767 858360 or email bitesizedtraining@gmx.com</a:t>
            </a:r>
            <a:endParaRPr lang="en-GB" dirty="0"/>
          </a:p>
        </p:txBody>
      </p:sp>
      <p:sp>
        <p:nvSpPr>
          <p:cNvPr id="6" name="Slide Number Placeholder 5"/>
          <p:cNvSpPr>
            <a:spLocks noGrp="1"/>
          </p:cNvSpPr>
          <p:nvPr>
            <p:ph type="sldNum" sz="quarter" idx="12"/>
          </p:nvPr>
        </p:nvSpPr>
        <p:spPr/>
        <p:txBody>
          <a:bodyPr/>
          <a:lstStyle/>
          <a:p>
            <a:fld id="{56D51094-F7F1-4ED4-BA51-1B62F754DB33}" type="slidenum">
              <a:rPr lang="en-GB" smtClean="0"/>
              <a:t>‹#›</a:t>
            </a:fld>
            <a:endParaRPr lang="en-GB" dirty="0"/>
          </a:p>
        </p:txBody>
      </p:sp>
      <p:pic>
        <p:nvPicPr>
          <p:cNvPr id="7" name="Picture 6"/>
          <p:cNvPicPr>
            <a:picLocks noChangeAspect="1"/>
          </p:cNvPicPr>
          <p:nvPr/>
        </p:nvPicPr>
        <p:blipFill>
          <a:blip r:embed="rId2"/>
          <a:stretch>
            <a:fillRect/>
          </a:stretch>
        </p:blipFill>
        <p:spPr>
          <a:xfrm>
            <a:off x="0" y="23813"/>
            <a:ext cx="3743848" cy="1390844"/>
          </a:xfrm>
          <a:prstGeom prst="rect">
            <a:avLst/>
          </a:prstGeom>
        </p:spPr>
      </p:pic>
    </p:spTree>
    <p:extLst>
      <p:ext uri="{BB962C8B-B14F-4D97-AF65-F5344CB8AC3E}">
        <p14:creationId xmlns:p14="http://schemas.microsoft.com/office/powerpoint/2010/main" val="2266335565"/>
      </p:ext>
    </p:extLst>
  </p:cSld>
  <p:clrMapOvr>
    <a:masterClrMapping/>
  </p:clrMapOvr>
  <mc:AlternateContent xmlns:mc="http://schemas.openxmlformats.org/markup-compatibility/2006" xmlns:p14="http://schemas.microsoft.com/office/powerpoint/2010/main">
    <mc:Choice Requires="p14">
      <p:transition spd="slow" p14:dur="1200" advTm="29910">
        <p14:prism/>
      </p:transition>
    </mc:Choice>
    <mc:Fallback xmlns="">
      <p:transition spd="slow" advTm="2991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4057" y="365126"/>
            <a:ext cx="490129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B73747-856B-4485-82DF-69DD36496C33}" type="datetime1">
              <a:rPr lang="en-GB" smtClean="0"/>
              <a:t>28/08/2017</a:t>
            </a:fld>
            <a:endParaRPr lang="en-GB" dirty="0"/>
          </a:p>
        </p:txBody>
      </p:sp>
      <p:sp>
        <p:nvSpPr>
          <p:cNvPr id="5" name="Footer Placeholder 4"/>
          <p:cNvSpPr>
            <a:spLocks noGrp="1"/>
          </p:cNvSpPr>
          <p:nvPr>
            <p:ph type="ftr" sz="quarter" idx="11"/>
          </p:nvPr>
        </p:nvSpPr>
        <p:spPr/>
        <p:txBody>
          <a:bodyPr/>
          <a:lstStyle/>
          <a:p>
            <a:r>
              <a:rPr lang="en-GB"/>
              <a:t>Bite Sized Training - Brought to you by www.simplyinset.co.uk Call +447767 858360 or email bitesizedtraining@gmx.com</a:t>
            </a:r>
            <a:endParaRPr lang="en-GB" dirty="0"/>
          </a:p>
        </p:txBody>
      </p:sp>
      <p:sp>
        <p:nvSpPr>
          <p:cNvPr id="6" name="Slide Number Placeholder 5"/>
          <p:cNvSpPr>
            <a:spLocks noGrp="1"/>
          </p:cNvSpPr>
          <p:nvPr>
            <p:ph type="sldNum" sz="quarter" idx="12"/>
          </p:nvPr>
        </p:nvSpPr>
        <p:spPr/>
        <p:txBody>
          <a:bodyPr/>
          <a:lstStyle/>
          <a:p>
            <a:fld id="{56D51094-F7F1-4ED4-BA51-1B62F754DB33}" type="slidenum">
              <a:rPr lang="en-GB" smtClean="0"/>
              <a:t>‹#›</a:t>
            </a:fld>
            <a:endParaRPr lang="en-GB" dirty="0"/>
          </a:p>
        </p:txBody>
      </p:sp>
      <p:pic>
        <p:nvPicPr>
          <p:cNvPr id="7" name="Picture 6"/>
          <p:cNvPicPr>
            <a:picLocks noChangeAspect="1"/>
          </p:cNvPicPr>
          <p:nvPr/>
        </p:nvPicPr>
        <p:blipFill>
          <a:blip r:embed="rId2"/>
          <a:stretch>
            <a:fillRect/>
          </a:stretch>
        </p:blipFill>
        <p:spPr>
          <a:xfrm>
            <a:off x="0" y="0"/>
            <a:ext cx="3743848" cy="1390844"/>
          </a:xfrm>
          <a:prstGeom prst="rect">
            <a:avLst/>
          </a:prstGeom>
        </p:spPr>
      </p:pic>
    </p:spTree>
    <p:extLst>
      <p:ext uri="{BB962C8B-B14F-4D97-AF65-F5344CB8AC3E}">
        <p14:creationId xmlns:p14="http://schemas.microsoft.com/office/powerpoint/2010/main" val="1001784503"/>
      </p:ext>
    </p:extLst>
  </p:cSld>
  <p:clrMapOvr>
    <a:masterClrMapping/>
  </p:clrMapOvr>
  <mc:AlternateContent xmlns:mc="http://schemas.openxmlformats.org/markup-compatibility/2006" xmlns:p14="http://schemas.microsoft.com/office/powerpoint/2010/main">
    <mc:Choice Requires="p14">
      <p:transition spd="slow" p14:dur="1200" advTm="29910">
        <p14:prism/>
      </p:transition>
    </mc:Choice>
    <mc:Fallback xmlns="">
      <p:transition spd="slow" advTm="2991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20D334-A304-4159-9EDE-B83A6EE7CE6F}" type="datetime1">
              <a:rPr lang="en-GB" smtClean="0"/>
              <a:t>28/08/2017</a:t>
            </a:fld>
            <a:endParaRPr lang="en-GB" dirty="0"/>
          </a:p>
        </p:txBody>
      </p:sp>
      <p:sp>
        <p:nvSpPr>
          <p:cNvPr id="5" name="Footer Placeholder 4"/>
          <p:cNvSpPr>
            <a:spLocks noGrp="1"/>
          </p:cNvSpPr>
          <p:nvPr>
            <p:ph type="ftr" sz="quarter" idx="11"/>
          </p:nvPr>
        </p:nvSpPr>
        <p:spPr/>
        <p:txBody>
          <a:bodyPr/>
          <a:lstStyle/>
          <a:p>
            <a:r>
              <a:rPr lang="en-GB"/>
              <a:t>Bite Sized Training - Brought to you by www.simplyinset.co.uk Call +447767 858360 or email bitesizedtraining@gmx.com</a:t>
            </a:r>
            <a:endParaRPr lang="en-GB" dirty="0"/>
          </a:p>
        </p:txBody>
      </p:sp>
      <p:sp>
        <p:nvSpPr>
          <p:cNvPr id="6" name="Slide Number Placeholder 5"/>
          <p:cNvSpPr>
            <a:spLocks noGrp="1"/>
          </p:cNvSpPr>
          <p:nvPr>
            <p:ph type="sldNum" sz="quarter" idx="12"/>
          </p:nvPr>
        </p:nvSpPr>
        <p:spPr/>
        <p:txBody>
          <a:bodyPr/>
          <a:lstStyle/>
          <a:p>
            <a:fld id="{56D51094-F7F1-4ED4-BA51-1B62F754DB33}" type="slidenum">
              <a:rPr lang="en-GB" smtClean="0"/>
              <a:t>‹#›</a:t>
            </a:fld>
            <a:endParaRPr lang="en-GB" dirty="0"/>
          </a:p>
        </p:txBody>
      </p:sp>
      <p:pic>
        <p:nvPicPr>
          <p:cNvPr id="7" name="Picture 6"/>
          <p:cNvPicPr>
            <a:picLocks noChangeAspect="1"/>
          </p:cNvPicPr>
          <p:nvPr/>
        </p:nvPicPr>
        <p:blipFill>
          <a:blip r:embed="rId2"/>
          <a:stretch>
            <a:fillRect/>
          </a:stretch>
        </p:blipFill>
        <p:spPr>
          <a:xfrm>
            <a:off x="0" y="248363"/>
            <a:ext cx="3743848" cy="1390844"/>
          </a:xfrm>
          <a:prstGeom prst="rect">
            <a:avLst/>
          </a:prstGeom>
        </p:spPr>
      </p:pic>
    </p:spTree>
    <p:extLst>
      <p:ext uri="{BB962C8B-B14F-4D97-AF65-F5344CB8AC3E}">
        <p14:creationId xmlns:p14="http://schemas.microsoft.com/office/powerpoint/2010/main" val="307045216"/>
      </p:ext>
    </p:extLst>
  </p:cSld>
  <p:clrMapOvr>
    <a:masterClrMapping/>
  </p:clrMapOvr>
  <mc:AlternateContent xmlns:mc="http://schemas.openxmlformats.org/markup-compatibility/2006" xmlns:p14="http://schemas.microsoft.com/office/powerpoint/2010/main">
    <mc:Choice Requires="p14">
      <p:transition spd="slow" p14:dur="1200" advTm="29910">
        <p14:prism/>
      </p:transition>
    </mc:Choice>
    <mc:Fallback xmlns="">
      <p:transition spd="slow" advTm="2991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24943" y="365126"/>
            <a:ext cx="4890407" cy="1325563"/>
          </a:xfrm>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4984BB-339D-43B6-A010-FC7BADA7A77E}" type="datetime1">
              <a:rPr lang="en-GB" smtClean="0"/>
              <a:t>28/08/2017</a:t>
            </a:fld>
            <a:endParaRPr lang="en-GB" dirty="0"/>
          </a:p>
        </p:txBody>
      </p:sp>
      <p:sp>
        <p:nvSpPr>
          <p:cNvPr id="6" name="Footer Placeholder 5"/>
          <p:cNvSpPr>
            <a:spLocks noGrp="1"/>
          </p:cNvSpPr>
          <p:nvPr>
            <p:ph type="ftr" sz="quarter" idx="11"/>
          </p:nvPr>
        </p:nvSpPr>
        <p:spPr/>
        <p:txBody>
          <a:bodyPr/>
          <a:lstStyle/>
          <a:p>
            <a:r>
              <a:rPr lang="en-GB"/>
              <a:t>Bite Sized Training - Brought to you by www.simplyinset.co.uk Call +447767 858360 or email bitesizedtraining@gmx.com</a:t>
            </a:r>
            <a:endParaRPr lang="en-GB" dirty="0"/>
          </a:p>
        </p:txBody>
      </p:sp>
      <p:sp>
        <p:nvSpPr>
          <p:cNvPr id="7" name="Slide Number Placeholder 6"/>
          <p:cNvSpPr>
            <a:spLocks noGrp="1"/>
          </p:cNvSpPr>
          <p:nvPr>
            <p:ph type="sldNum" sz="quarter" idx="12"/>
          </p:nvPr>
        </p:nvSpPr>
        <p:spPr/>
        <p:txBody>
          <a:bodyPr/>
          <a:lstStyle/>
          <a:p>
            <a:fld id="{56D51094-F7F1-4ED4-BA51-1B62F754DB33}" type="slidenum">
              <a:rPr lang="en-GB" smtClean="0"/>
              <a:t>‹#›</a:t>
            </a:fld>
            <a:endParaRPr lang="en-GB" dirty="0"/>
          </a:p>
        </p:txBody>
      </p:sp>
      <p:pic>
        <p:nvPicPr>
          <p:cNvPr id="8" name="Picture 7"/>
          <p:cNvPicPr>
            <a:picLocks noChangeAspect="1"/>
          </p:cNvPicPr>
          <p:nvPr/>
        </p:nvPicPr>
        <p:blipFill>
          <a:blip r:embed="rId2"/>
          <a:stretch>
            <a:fillRect/>
          </a:stretch>
        </p:blipFill>
        <p:spPr>
          <a:xfrm>
            <a:off x="0" y="0"/>
            <a:ext cx="3743848" cy="1390844"/>
          </a:xfrm>
          <a:prstGeom prst="rect">
            <a:avLst/>
          </a:prstGeom>
        </p:spPr>
      </p:pic>
    </p:spTree>
    <p:extLst>
      <p:ext uri="{BB962C8B-B14F-4D97-AF65-F5344CB8AC3E}">
        <p14:creationId xmlns:p14="http://schemas.microsoft.com/office/powerpoint/2010/main" val="279871396"/>
      </p:ext>
    </p:extLst>
  </p:cSld>
  <p:clrMapOvr>
    <a:masterClrMapping/>
  </p:clrMapOvr>
  <mc:AlternateContent xmlns:mc="http://schemas.openxmlformats.org/markup-compatibility/2006" xmlns:p14="http://schemas.microsoft.com/office/powerpoint/2010/main">
    <mc:Choice Requires="p14">
      <p:transition spd="slow" p14:dur="1200" advTm="29910">
        <p14:prism/>
      </p:transition>
    </mc:Choice>
    <mc:Fallback xmlns="">
      <p:transition spd="slow" advTm="2991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66457" y="365126"/>
            <a:ext cx="4750084"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1C88D36-9256-4889-8B42-6A6E57FEC79A}" type="datetime1">
              <a:rPr lang="en-GB" smtClean="0"/>
              <a:t>28/08/2017</a:t>
            </a:fld>
            <a:endParaRPr lang="en-GB" dirty="0"/>
          </a:p>
        </p:txBody>
      </p:sp>
      <p:sp>
        <p:nvSpPr>
          <p:cNvPr id="8" name="Footer Placeholder 7"/>
          <p:cNvSpPr>
            <a:spLocks noGrp="1"/>
          </p:cNvSpPr>
          <p:nvPr>
            <p:ph type="ftr" sz="quarter" idx="11"/>
          </p:nvPr>
        </p:nvSpPr>
        <p:spPr/>
        <p:txBody>
          <a:bodyPr/>
          <a:lstStyle/>
          <a:p>
            <a:r>
              <a:rPr lang="en-GB"/>
              <a:t>Bite Sized Training - Brought to you by www.simplyinset.co.uk Call +447767 858360 or email bitesizedtraining@gmx.com</a:t>
            </a:r>
            <a:endParaRPr lang="en-GB" dirty="0"/>
          </a:p>
        </p:txBody>
      </p:sp>
      <p:sp>
        <p:nvSpPr>
          <p:cNvPr id="9" name="Slide Number Placeholder 8"/>
          <p:cNvSpPr>
            <a:spLocks noGrp="1"/>
          </p:cNvSpPr>
          <p:nvPr>
            <p:ph type="sldNum" sz="quarter" idx="12"/>
          </p:nvPr>
        </p:nvSpPr>
        <p:spPr/>
        <p:txBody>
          <a:bodyPr/>
          <a:lstStyle/>
          <a:p>
            <a:fld id="{56D51094-F7F1-4ED4-BA51-1B62F754DB33}" type="slidenum">
              <a:rPr lang="en-GB" smtClean="0"/>
              <a:t>‹#›</a:t>
            </a:fld>
            <a:endParaRPr lang="en-GB" dirty="0"/>
          </a:p>
        </p:txBody>
      </p:sp>
      <p:pic>
        <p:nvPicPr>
          <p:cNvPr id="10" name="Picture 9"/>
          <p:cNvPicPr>
            <a:picLocks noChangeAspect="1"/>
          </p:cNvPicPr>
          <p:nvPr/>
        </p:nvPicPr>
        <p:blipFill>
          <a:blip r:embed="rId2"/>
          <a:stretch>
            <a:fillRect/>
          </a:stretch>
        </p:blipFill>
        <p:spPr>
          <a:xfrm>
            <a:off x="109276" y="0"/>
            <a:ext cx="3743848" cy="1390844"/>
          </a:xfrm>
          <a:prstGeom prst="rect">
            <a:avLst/>
          </a:prstGeom>
        </p:spPr>
      </p:pic>
    </p:spTree>
    <p:extLst>
      <p:ext uri="{BB962C8B-B14F-4D97-AF65-F5344CB8AC3E}">
        <p14:creationId xmlns:p14="http://schemas.microsoft.com/office/powerpoint/2010/main" val="4251077227"/>
      </p:ext>
    </p:extLst>
  </p:cSld>
  <p:clrMapOvr>
    <a:masterClrMapping/>
  </p:clrMapOvr>
  <mc:AlternateContent xmlns:mc="http://schemas.openxmlformats.org/markup-compatibility/2006" xmlns:p14="http://schemas.microsoft.com/office/powerpoint/2010/main">
    <mc:Choice Requires="p14">
      <p:transition spd="slow" p14:dur="1200" advTm="29910">
        <p14:prism/>
      </p:transition>
    </mc:Choice>
    <mc:Fallback xmlns="">
      <p:transition spd="slow" advTm="2991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43848" y="365126"/>
            <a:ext cx="4771502" cy="1325563"/>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BFAE03F-8A7B-4D5D-8E05-89269C5F8284}" type="datetime1">
              <a:rPr lang="en-GB" smtClean="0"/>
              <a:t>28/08/2017</a:t>
            </a:fld>
            <a:endParaRPr lang="en-GB" dirty="0"/>
          </a:p>
        </p:txBody>
      </p:sp>
      <p:sp>
        <p:nvSpPr>
          <p:cNvPr id="4" name="Footer Placeholder 3"/>
          <p:cNvSpPr>
            <a:spLocks noGrp="1"/>
          </p:cNvSpPr>
          <p:nvPr>
            <p:ph type="ftr" sz="quarter" idx="11"/>
          </p:nvPr>
        </p:nvSpPr>
        <p:spPr/>
        <p:txBody>
          <a:bodyPr/>
          <a:lstStyle/>
          <a:p>
            <a:r>
              <a:rPr lang="en-GB"/>
              <a:t>Bite Sized Training - Brought to you by www.simplyinset.co.uk Call +447767 858360 or email bitesizedtraining@gmx.com</a:t>
            </a:r>
            <a:endParaRPr lang="en-GB" dirty="0"/>
          </a:p>
        </p:txBody>
      </p:sp>
      <p:sp>
        <p:nvSpPr>
          <p:cNvPr id="5" name="Slide Number Placeholder 4"/>
          <p:cNvSpPr>
            <a:spLocks noGrp="1"/>
          </p:cNvSpPr>
          <p:nvPr>
            <p:ph type="sldNum" sz="quarter" idx="12"/>
          </p:nvPr>
        </p:nvSpPr>
        <p:spPr/>
        <p:txBody>
          <a:bodyPr/>
          <a:lstStyle/>
          <a:p>
            <a:fld id="{56D51094-F7F1-4ED4-BA51-1B62F754DB33}" type="slidenum">
              <a:rPr lang="en-GB" smtClean="0"/>
              <a:t>‹#›</a:t>
            </a:fld>
            <a:endParaRPr lang="en-GB" dirty="0"/>
          </a:p>
        </p:txBody>
      </p:sp>
      <p:pic>
        <p:nvPicPr>
          <p:cNvPr id="6" name="Picture 5"/>
          <p:cNvPicPr>
            <a:picLocks noChangeAspect="1"/>
          </p:cNvPicPr>
          <p:nvPr/>
        </p:nvPicPr>
        <p:blipFill>
          <a:blip r:embed="rId2"/>
          <a:stretch>
            <a:fillRect/>
          </a:stretch>
        </p:blipFill>
        <p:spPr>
          <a:xfrm>
            <a:off x="0" y="0"/>
            <a:ext cx="3743848" cy="1390844"/>
          </a:xfrm>
          <a:prstGeom prst="rect">
            <a:avLst/>
          </a:prstGeom>
        </p:spPr>
      </p:pic>
    </p:spTree>
    <p:extLst>
      <p:ext uri="{BB962C8B-B14F-4D97-AF65-F5344CB8AC3E}">
        <p14:creationId xmlns:p14="http://schemas.microsoft.com/office/powerpoint/2010/main" val="380215451"/>
      </p:ext>
    </p:extLst>
  </p:cSld>
  <p:clrMapOvr>
    <a:masterClrMapping/>
  </p:clrMapOvr>
  <mc:AlternateContent xmlns:mc="http://schemas.openxmlformats.org/markup-compatibility/2006" xmlns:p14="http://schemas.microsoft.com/office/powerpoint/2010/main">
    <mc:Choice Requires="p14">
      <p:transition spd="slow" p14:dur="1200" advTm="29910">
        <p14:prism/>
      </p:transition>
    </mc:Choice>
    <mc:Fallback xmlns="">
      <p:transition spd="slow" advTm="2991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FFE48F-22BD-4864-B4BC-403701E6FFF0}" type="datetime1">
              <a:rPr lang="en-GB" smtClean="0"/>
              <a:t>28/08/2017</a:t>
            </a:fld>
            <a:endParaRPr lang="en-GB" dirty="0"/>
          </a:p>
        </p:txBody>
      </p:sp>
      <p:sp>
        <p:nvSpPr>
          <p:cNvPr id="3" name="Footer Placeholder 2"/>
          <p:cNvSpPr>
            <a:spLocks noGrp="1"/>
          </p:cNvSpPr>
          <p:nvPr>
            <p:ph type="ftr" sz="quarter" idx="11"/>
          </p:nvPr>
        </p:nvSpPr>
        <p:spPr/>
        <p:txBody>
          <a:bodyPr/>
          <a:lstStyle/>
          <a:p>
            <a:r>
              <a:rPr lang="en-GB"/>
              <a:t>Bite Sized Training - Brought to you by www.simplyinset.co.uk Call +447767 858360 or email bitesizedtraining@gmx.com</a:t>
            </a:r>
            <a:endParaRPr lang="en-GB" dirty="0"/>
          </a:p>
        </p:txBody>
      </p:sp>
      <p:sp>
        <p:nvSpPr>
          <p:cNvPr id="4" name="Slide Number Placeholder 3"/>
          <p:cNvSpPr>
            <a:spLocks noGrp="1"/>
          </p:cNvSpPr>
          <p:nvPr>
            <p:ph type="sldNum" sz="quarter" idx="12"/>
          </p:nvPr>
        </p:nvSpPr>
        <p:spPr/>
        <p:txBody>
          <a:bodyPr/>
          <a:lstStyle/>
          <a:p>
            <a:fld id="{56D51094-F7F1-4ED4-BA51-1B62F754DB33}" type="slidenum">
              <a:rPr lang="en-GB" smtClean="0"/>
              <a:t>‹#›</a:t>
            </a:fld>
            <a:endParaRPr lang="en-GB" dirty="0"/>
          </a:p>
        </p:txBody>
      </p:sp>
      <p:pic>
        <p:nvPicPr>
          <p:cNvPr id="5" name="Picture 4"/>
          <p:cNvPicPr>
            <a:picLocks noChangeAspect="1"/>
          </p:cNvPicPr>
          <p:nvPr/>
        </p:nvPicPr>
        <p:blipFill>
          <a:blip r:embed="rId2"/>
          <a:stretch>
            <a:fillRect/>
          </a:stretch>
        </p:blipFill>
        <p:spPr>
          <a:xfrm>
            <a:off x="0" y="0"/>
            <a:ext cx="3743848" cy="1390844"/>
          </a:xfrm>
          <a:prstGeom prst="rect">
            <a:avLst/>
          </a:prstGeom>
        </p:spPr>
      </p:pic>
    </p:spTree>
    <p:extLst>
      <p:ext uri="{BB962C8B-B14F-4D97-AF65-F5344CB8AC3E}">
        <p14:creationId xmlns:p14="http://schemas.microsoft.com/office/powerpoint/2010/main" val="393071756"/>
      </p:ext>
    </p:extLst>
  </p:cSld>
  <p:clrMapOvr>
    <a:masterClrMapping/>
  </p:clrMapOvr>
  <mc:AlternateContent xmlns:mc="http://schemas.openxmlformats.org/markup-compatibility/2006" xmlns:p14="http://schemas.microsoft.com/office/powerpoint/2010/main">
    <mc:Choice Requires="p14">
      <p:transition spd="slow" p14:dur="1200" advTm="29910">
        <p14:prism/>
      </p:transition>
    </mc:Choice>
    <mc:Fallback xmlns="">
      <p:transition spd="slow" advTm="2991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42238" y="365126"/>
            <a:ext cx="4673112" cy="1325563"/>
          </a:xfr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12D9B3-E9B0-4841-870A-3B539B060634}" type="datetime1">
              <a:rPr lang="en-GB" smtClean="0"/>
              <a:t>28/08/2017</a:t>
            </a:fld>
            <a:endParaRPr lang="en-GB" dirty="0"/>
          </a:p>
        </p:txBody>
      </p:sp>
      <p:sp>
        <p:nvSpPr>
          <p:cNvPr id="5" name="Footer Placeholder 4"/>
          <p:cNvSpPr>
            <a:spLocks noGrp="1"/>
          </p:cNvSpPr>
          <p:nvPr>
            <p:ph type="ftr" sz="quarter" idx="11"/>
          </p:nvPr>
        </p:nvSpPr>
        <p:spPr/>
        <p:txBody>
          <a:bodyPr/>
          <a:lstStyle/>
          <a:p>
            <a:r>
              <a:rPr lang="en-GB"/>
              <a:t>Bite Sized Training - Brought to you by www.simplyinset.co.uk Call +447767 858360 or email bitesizedtraining@gmx.com</a:t>
            </a:r>
            <a:endParaRPr lang="en-GB" dirty="0"/>
          </a:p>
        </p:txBody>
      </p:sp>
      <p:sp>
        <p:nvSpPr>
          <p:cNvPr id="6" name="Slide Number Placeholder 5"/>
          <p:cNvSpPr>
            <a:spLocks noGrp="1"/>
          </p:cNvSpPr>
          <p:nvPr>
            <p:ph type="sldNum" sz="quarter" idx="12"/>
          </p:nvPr>
        </p:nvSpPr>
        <p:spPr/>
        <p:txBody>
          <a:bodyPr/>
          <a:lstStyle/>
          <a:p>
            <a:fld id="{56D51094-F7F1-4ED4-BA51-1B62F754DB33}" type="slidenum">
              <a:rPr lang="en-GB" smtClean="0"/>
              <a:t>‹#›</a:t>
            </a:fld>
            <a:endParaRPr lang="en-GB" dirty="0"/>
          </a:p>
        </p:txBody>
      </p:sp>
      <p:pic>
        <p:nvPicPr>
          <p:cNvPr id="7" name="Picture 6"/>
          <p:cNvPicPr>
            <a:picLocks noChangeAspect="1"/>
          </p:cNvPicPr>
          <p:nvPr/>
        </p:nvPicPr>
        <p:blipFill>
          <a:blip r:embed="rId2"/>
          <a:stretch>
            <a:fillRect/>
          </a:stretch>
        </p:blipFill>
        <p:spPr>
          <a:xfrm>
            <a:off x="98391" y="0"/>
            <a:ext cx="3743848" cy="1390844"/>
          </a:xfrm>
          <a:prstGeom prst="rect">
            <a:avLst/>
          </a:prstGeom>
        </p:spPr>
      </p:pic>
    </p:spTree>
    <p:extLst>
      <p:ext uri="{BB962C8B-B14F-4D97-AF65-F5344CB8AC3E}">
        <p14:creationId xmlns:p14="http://schemas.microsoft.com/office/powerpoint/2010/main" val="126208867"/>
      </p:ext>
    </p:extLst>
  </p:cSld>
  <p:clrMapOvr>
    <a:masterClrMapping/>
  </p:clrMapOvr>
  <mc:AlternateContent xmlns:mc="http://schemas.openxmlformats.org/markup-compatibility/2006" xmlns:p14="http://schemas.microsoft.com/office/powerpoint/2010/main">
    <mc:Choice Requires="p14">
      <p:transition spd="slow" p14:dur="1200" advTm="29910">
        <p14:prism/>
      </p:transition>
    </mc:Choice>
    <mc:Fallback xmlns="">
      <p:transition spd="slow" advTm="2991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24943" y="365126"/>
            <a:ext cx="489040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22D86D4-0581-4180-8B83-409A28AEAC39}" type="datetime1">
              <a:rPr lang="en-GB" smtClean="0"/>
              <a:t>28/08/2017</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Bite Sized Training - Brought to you by www.simplyinset.co.uk Call +447767 858360 or email bitesizedtraining@gmx.com</a:t>
            </a:r>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D51094-F7F1-4ED4-BA51-1B62F754DB33}" type="slidenum">
              <a:rPr lang="en-GB" smtClean="0"/>
              <a:t>‹#›</a:t>
            </a:fld>
            <a:endParaRPr lang="en-GB" dirty="0"/>
          </a:p>
        </p:txBody>
      </p:sp>
      <p:pic>
        <p:nvPicPr>
          <p:cNvPr id="7" name="Picture 6"/>
          <p:cNvPicPr>
            <a:picLocks noChangeAspect="1"/>
          </p:cNvPicPr>
          <p:nvPr/>
        </p:nvPicPr>
        <p:blipFill>
          <a:blip r:embed="rId10"/>
          <a:stretch>
            <a:fillRect/>
          </a:stretch>
        </p:blipFill>
        <p:spPr>
          <a:xfrm>
            <a:off x="0" y="0"/>
            <a:ext cx="3743848" cy="1390844"/>
          </a:xfrm>
          <a:prstGeom prst="rect">
            <a:avLst/>
          </a:prstGeom>
        </p:spPr>
      </p:pic>
    </p:spTree>
    <p:extLst>
      <p:ext uri="{BB962C8B-B14F-4D97-AF65-F5344CB8AC3E}">
        <p14:creationId xmlns:p14="http://schemas.microsoft.com/office/powerpoint/2010/main" val="180696989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mc:AlternateContent xmlns:mc="http://schemas.openxmlformats.org/markup-compatibility/2006" xmlns:p14="http://schemas.microsoft.com/office/powerpoint/2010/main">
    <mc:Choice Requires="p14">
      <p:transition spd="slow" p14:dur="1200" advTm="29910">
        <p14:prism/>
      </p:transition>
    </mc:Choice>
    <mc:Fallback xmlns="">
      <p:transition spd="slow" advTm="29910">
        <p:fade/>
      </p:transition>
    </mc:Fallback>
  </mc:AlternateConten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amp;ehk=IgzIAaRYiggsOZ7TRsKwpw&amp;pid=OfficeInsert"/><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amp;ehk=Qrsn9DYdAVWdsdVRm1CJmg&amp;pid=OfficeInsert"/><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amp;ehk=J"/><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amp;ehk=fH66wbHTVXXPgC48D1e"/><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implyinset.co.u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simplyinset@gm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amp;ehk=035aEklrkB"/><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amp;ehk=tVtVjs4e0"/><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amp;ehk=pVl6tO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amp;ehk=DYzctwP90Y4PbIsHQoyLmw&amp;pid=OfficeInsert"/><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amp;ehk=b90dd4m3UpGzrVj8EF0YrQ&amp;pid=OfficeInsert"/><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ctrTitle"/>
          </p:nvPr>
        </p:nvSpPr>
        <p:spPr>
          <a:xfrm>
            <a:off x="3285441" y="965199"/>
            <a:ext cx="5074558" cy="4927601"/>
          </a:xfrm>
        </p:spPr>
        <p:txBody>
          <a:bodyPr anchor="ctr">
            <a:normAutofit/>
          </a:bodyPr>
          <a:lstStyle/>
          <a:p>
            <a:pPr algn="l"/>
            <a:r>
              <a:rPr lang="en-GB" sz="4700">
                <a:solidFill>
                  <a:schemeClr val="tx1">
                    <a:lumMod val="85000"/>
                    <a:lumOff val="15000"/>
                  </a:schemeClr>
                </a:solidFill>
              </a:rPr>
              <a:t>Choices</a:t>
            </a:r>
          </a:p>
        </p:txBody>
      </p:sp>
      <p:sp>
        <p:nvSpPr>
          <p:cNvPr id="8" name="Subtitle 7"/>
          <p:cNvSpPr>
            <a:spLocks noGrp="1"/>
          </p:cNvSpPr>
          <p:nvPr>
            <p:ph type="subTitle" idx="1"/>
          </p:nvPr>
        </p:nvSpPr>
        <p:spPr>
          <a:xfrm>
            <a:off x="767442" y="965198"/>
            <a:ext cx="2030953" cy="4927602"/>
          </a:xfrm>
        </p:spPr>
        <p:txBody>
          <a:bodyPr anchor="ctr">
            <a:normAutofit/>
          </a:bodyPr>
          <a:lstStyle/>
          <a:p>
            <a:pPr algn="r"/>
            <a:r>
              <a:rPr lang="en-GB" sz="1700" b="1" cap="small">
                <a:solidFill>
                  <a:schemeClr val="accent1"/>
                </a:solidFill>
              </a:rPr>
              <a:t>Short and simple techniques to make life easier</a:t>
            </a:r>
            <a:endParaRPr lang="en-GB" sz="1700">
              <a:solidFill>
                <a:schemeClr val="accent1"/>
              </a:solidFill>
            </a:endParaRPr>
          </a:p>
        </p:txBody>
      </p:sp>
      <p:sp>
        <p:nvSpPr>
          <p:cNvPr id="5" name="Footer Placeholder 4"/>
          <p:cNvSpPr>
            <a:spLocks noGrp="1"/>
          </p:cNvSpPr>
          <p:nvPr>
            <p:ph type="ftr" sz="quarter" idx="11"/>
          </p:nvPr>
        </p:nvSpPr>
        <p:spPr>
          <a:xfrm>
            <a:off x="3285441" y="6553690"/>
            <a:ext cx="3790273" cy="274320"/>
          </a:xfrm>
        </p:spPr>
        <p:txBody>
          <a:bodyPr>
            <a:normAutofit/>
          </a:bodyPr>
          <a:lstStyle/>
          <a:p>
            <a:pPr algn="l">
              <a:lnSpc>
                <a:spcPct val="90000"/>
              </a:lnSpc>
              <a:spcAft>
                <a:spcPts val="600"/>
              </a:spcAft>
            </a:pPr>
            <a:r>
              <a:rPr lang="en-GB" sz="600"/>
              <a:t>Bite Sized Training - Brought to you by www.simplyinset.co.uk Call +447767 858360 or email bitesizedtraining@gmx.com</a:t>
            </a:r>
            <a:endParaRPr lang="en-US" sz="600"/>
          </a:p>
        </p:txBody>
      </p:sp>
      <p:sp>
        <p:nvSpPr>
          <p:cNvPr id="6" name="Slide Number Placeholder 5"/>
          <p:cNvSpPr>
            <a:spLocks noGrp="1"/>
          </p:cNvSpPr>
          <p:nvPr>
            <p:ph type="sldNum" sz="quarter" idx="12"/>
          </p:nvPr>
        </p:nvSpPr>
        <p:spPr>
          <a:xfrm>
            <a:off x="7668985" y="6553690"/>
            <a:ext cx="846365" cy="274320"/>
          </a:xfrm>
        </p:spPr>
        <p:txBody>
          <a:bodyPr>
            <a:normAutofit/>
          </a:bodyPr>
          <a:lstStyle/>
          <a:p>
            <a:pPr>
              <a:spcAft>
                <a:spcPts val="600"/>
              </a:spcAft>
            </a:pPr>
            <a:fld id="{D57F1E4F-1CFF-5643-939E-217C01CDF565}" type="slidenum">
              <a:rPr lang="en-US" smtClean="0"/>
              <a:pPr>
                <a:spcAft>
                  <a:spcPts val="600"/>
                </a:spcAft>
              </a:pPr>
              <a:t>1</a:t>
            </a:fld>
            <a:endParaRPr lang="en-US"/>
          </a:p>
        </p:txBody>
      </p:sp>
    </p:spTree>
    <p:extLst>
      <p:ext uri="{BB962C8B-B14F-4D97-AF65-F5344CB8AC3E}">
        <p14:creationId xmlns:p14="http://schemas.microsoft.com/office/powerpoint/2010/main" val="68318733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9" name="Content Placeholder 8" descr="&lt;strong&gt;Using&lt;/strong&gt; i or me"/>
          <p:cNvPicPr>
            <a:picLocks noGrp="1" noChangeAspect="1"/>
          </p:cNvPicPr>
          <p:nvPr>
            <p:ph idx="1"/>
          </p:nvPr>
        </p:nvPicPr>
        <p:blipFill rotWithShape="1">
          <a:blip r:embed="rId3">
            <a:extLst>
              <a:ext uri="{28A0092B-C50C-407E-A947-70E740481C1C}">
                <a14:useLocalDpi xmlns:a14="http://schemas.microsoft.com/office/drawing/2010/main" val="0"/>
              </a:ext>
            </a:extLst>
          </a:blip>
          <a:srcRect t="11142" b="10178"/>
          <a:stretch/>
        </p:blipFill>
        <p:spPr>
          <a:xfrm>
            <a:off x="20" y="10"/>
            <a:ext cx="9143980" cy="5395902"/>
          </a:xfrm>
          <a:prstGeom prst="rect">
            <a:avLst/>
          </a:prstGeom>
        </p:spPr>
      </p:pic>
      <p:sp>
        <p:nvSpPr>
          <p:cNvPr id="8" name="Title 7"/>
          <p:cNvSpPr>
            <a:spLocks noGrp="1"/>
          </p:cNvSpPr>
          <p:nvPr>
            <p:ph type="title"/>
          </p:nvPr>
        </p:nvSpPr>
        <p:spPr>
          <a:xfrm>
            <a:off x="628650" y="5534025"/>
            <a:ext cx="7886700" cy="822326"/>
          </a:xfrm>
          <a:prstGeom prst="rect">
            <a:avLst/>
          </a:prstGeom>
        </p:spPr>
        <p:txBody>
          <a:bodyPr vert="horz" lIns="91440" tIns="45720" rIns="91440" bIns="45720" rtlCol="0" anchor="ctr">
            <a:normAutofit/>
          </a:bodyPr>
          <a:lstStyle/>
          <a:p>
            <a:pPr algn="ctr" defTabSz="914400">
              <a:defRPr/>
            </a:pPr>
            <a:r>
              <a:rPr lang="en-US" sz="4400" dirty="0"/>
              <a:t>7. Use ‘I’</a:t>
            </a:r>
          </a:p>
        </p:txBody>
      </p:sp>
      <p:sp>
        <p:nvSpPr>
          <p:cNvPr id="4" name="Footer Placeholder 3"/>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457200">
              <a:lnSpc>
                <a:spcPct val="90000"/>
              </a:lnSpc>
              <a:spcAft>
                <a:spcPts val="600"/>
              </a:spcAft>
              <a:defRPr/>
            </a:pPr>
            <a:r>
              <a:rPr lang="en-US" kern="1200">
                <a:solidFill>
                  <a:schemeClr val="tx1">
                    <a:tint val="75000"/>
                  </a:schemeClr>
                </a:solidFill>
                <a:latin typeface="+mn-lt"/>
                <a:ea typeface="+mn-ea"/>
                <a:cs typeface="+mn-cs"/>
              </a:rPr>
              <a:t>Bite Sized Training - Brought to you by www.simplyinset.co.uk Call +447767 858360 or email bitesizedtraining@gmx.com</a:t>
            </a:r>
          </a:p>
        </p:txBody>
      </p:sp>
      <p:sp>
        <p:nvSpPr>
          <p:cNvPr id="5" name="Slide Number Placeholder 4"/>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a:spcAft>
                <a:spcPts val="600"/>
              </a:spcAft>
              <a:defRPr/>
            </a:pPr>
            <a:fld id="{D57F1E4F-1CFF-5643-939E-217C01CDF565}" type="slidenum">
              <a:rPr lang="en-US" sz="1200"/>
              <a:pPr defTabSz="457200">
                <a:spcAft>
                  <a:spcPts val="600"/>
                </a:spcAft>
                <a:defRPr/>
              </a:pPr>
              <a:t>2</a:t>
            </a:fld>
            <a:endParaRPr lang="en-US" sz="1200"/>
          </a:p>
        </p:txBody>
      </p:sp>
    </p:spTree>
    <p:extLst>
      <p:ext uri="{BB962C8B-B14F-4D97-AF65-F5344CB8AC3E}">
        <p14:creationId xmlns:p14="http://schemas.microsoft.com/office/powerpoint/2010/main" val="373177482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25" name="Content Placeholder 5" descr="Keep it &lt;strong&gt;simple&lt;/strong&gt;, stupid (and &lt;strong&gt;short&lt;/strong&gt;) | KISS principle logo: Ke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2599" y="843111"/>
            <a:ext cx="5168392" cy="5168392"/>
          </a:xfrm>
          <a:prstGeom prst="rect">
            <a:avLst/>
          </a:prstGeom>
        </p:spPr>
      </p:pic>
      <p:sp>
        <p:nvSpPr>
          <p:cNvPr id="2" name="Title 1"/>
          <p:cNvSpPr>
            <a:spLocks noGrp="1"/>
          </p:cNvSpPr>
          <p:nvPr>
            <p:ph type="title"/>
          </p:nvPr>
        </p:nvSpPr>
        <p:spPr>
          <a:xfrm>
            <a:off x="5891020" y="640081"/>
            <a:ext cx="2798381" cy="5574451"/>
          </a:xfrm>
        </p:spPr>
        <p:txBody>
          <a:bodyPr vert="horz" lIns="91440" tIns="45720" rIns="91440" bIns="45720" rtlCol="0" anchor="ctr">
            <a:normAutofit/>
          </a:bodyPr>
          <a:lstStyle/>
          <a:p>
            <a:pPr defTabSz="914400">
              <a:defRPr/>
            </a:pPr>
            <a:r>
              <a:rPr lang="en-US" sz="4400" kern="1200" dirty="0">
                <a:solidFill>
                  <a:schemeClr val="tx1"/>
                </a:solidFill>
                <a:latin typeface="+mj-lt"/>
                <a:ea typeface="+mj-ea"/>
                <a:cs typeface="+mj-cs"/>
              </a:rPr>
              <a:t>8. K.I.S.S.</a:t>
            </a:r>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(Keep it short and simple)</a:t>
            </a:r>
          </a:p>
        </p:txBody>
      </p:sp>
      <p:sp>
        <p:nvSpPr>
          <p:cNvPr id="4" name="Footer Placeholder 3"/>
          <p:cNvSpPr>
            <a:spLocks noGrp="1"/>
          </p:cNvSpPr>
          <p:nvPr>
            <p:ph type="ftr" sz="quarter" idx="11"/>
          </p:nvPr>
        </p:nvSpPr>
        <p:spPr>
          <a:xfrm>
            <a:off x="482600" y="6356350"/>
            <a:ext cx="3980218" cy="365125"/>
          </a:xfrm>
        </p:spPr>
        <p:txBody>
          <a:bodyPr vert="horz" lIns="91440" tIns="45720" rIns="91440" bIns="45720" rtlCol="0" anchor="ctr">
            <a:normAutofit/>
          </a:bodyPr>
          <a:lstStyle/>
          <a:p>
            <a:pPr algn="l">
              <a:lnSpc>
                <a:spcPct val="90000"/>
              </a:lnSpc>
              <a:spcAft>
                <a:spcPts val="600"/>
              </a:spcAft>
            </a:pPr>
            <a:r>
              <a:rPr lang="en-US" kern="1200">
                <a:solidFill>
                  <a:schemeClr val="tx1">
                    <a:tint val="75000"/>
                  </a:schemeClr>
                </a:solidFill>
                <a:latin typeface="+mn-lt"/>
                <a:ea typeface="+mn-ea"/>
                <a:cs typeface="+mn-cs"/>
              </a:rPr>
              <a:t>Bite Sized Training - Brought to you by www.simplyinset.co.uk Call +447767 858360 or email bitesizedtraining@gmx.com</a:t>
            </a:r>
          </a:p>
        </p:txBody>
      </p:sp>
      <p:sp>
        <p:nvSpPr>
          <p:cNvPr id="5" name="Slide Number Placeholder 4"/>
          <p:cNvSpPr>
            <a:spLocks noGrp="1"/>
          </p:cNvSpPr>
          <p:nvPr>
            <p:ph type="sldNum" sz="quarter" idx="12"/>
          </p:nvPr>
        </p:nvSpPr>
        <p:spPr>
          <a:xfrm>
            <a:off x="7963468" y="6356350"/>
            <a:ext cx="725933" cy="365125"/>
          </a:xfrm>
        </p:spPr>
        <p:txBody>
          <a:bodyPr vert="horz" lIns="91440" tIns="45720" rIns="91440" bIns="45720" rtlCol="0" anchor="ctr">
            <a:normAutofit/>
          </a:bodyPr>
          <a:lstStyle/>
          <a:p>
            <a:pPr>
              <a:spcAft>
                <a:spcPts val="600"/>
              </a:spcAft>
            </a:pPr>
            <a:fld id="{D57F1E4F-1CFF-5643-939E-217C01CDF565}" type="slidenum">
              <a:rPr lang="en-US" sz="1200"/>
              <a:pPr>
                <a:spcAft>
                  <a:spcPts val="600"/>
                </a:spcAft>
              </a:pPr>
              <a:t>2</a:t>
            </a:fld>
            <a:endParaRPr lang="en-US" sz="1200"/>
          </a:p>
        </p:txBody>
      </p:sp>
    </p:spTree>
    <p:extLst>
      <p:ext uri="{BB962C8B-B14F-4D97-AF65-F5344CB8AC3E}">
        <p14:creationId xmlns:p14="http://schemas.microsoft.com/office/powerpoint/2010/main" val="395481477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36" name="Rectangle 3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5168390" cy="5546414"/>
          </a:xfrm>
          <a:prstGeom prst="rect">
            <a:avLst/>
          </a:prstGeom>
          <a:noFill/>
          <a:ln w="6350" cap="sq" cmpd="sng" algn="ctr">
            <a:solidFill>
              <a:schemeClr val="tx1">
                <a:lumMod val="75000"/>
                <a:lumOff val="25000"/>
              </a:schemeClr>
            </a:solidFill>
            <a:prstDash val="solid"/>
            <a:miter lim="800000"/>
          </a:ln>
          <a:effectLst/>
        </p:spPr>
      </p:sp>
      <p:pic>
        <p:nvPicPr>
          <p:cNvPr id="31" name="Content Placeholder 5" descr="about that... Orlando Ramo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1359" y="1681051"/>
            <a:ext cx="4690872" cy="3471245"/>
          </a:xfrm>
          <a:prstGeom prst="rect">
            <a:avLst/>
          </a:prstGeom>
        </p:spPr>
      </p:pic>
      <p:sp>
        <p:nvSpPr>
          <p:cNvPr id="2" name="Title 1"/>
          <p:cNvSpPr>
            <a:spLocks noGrp="1"/>
          </p:cNvSpPr>
          <p:nvPr>
            <p:ph type="title"/>
          </p:nvPr>
        </p:nvSpPr>
        <p:spPr>
          <a:xfrm>
            <a:off x="6014464" y="740056"/>
            <a:ext cx="2585588" cy="5129785"/>
          </a:xfrm>
        </p:spPr>
        <p:txBody>
          <a:bodyPr vert="horz" lIns="91440" tIns="45720" rIns="91440" bIns="45720" rtlCol="0" anchor="ctr">
            <a:normAutofit/>
          </a:bodyPr>
          <a:lstStyle/>
          <a:p>
            <a:pPr defTabSz="914400">
              <a:defRPr/>
            </a:pPr>
            <a:r>
              <a:rPr lang="en-US" sz="4200" kern="1200">
                <a:solidFill>
                  <a:schemeClr val="tx1"/>
                </a:solidFill>
                <a:latin typeface="+mj-lt"/>
                <a:ea typeface="+mj-ea"/>
                <a:cs typeface="+mj-cs"/>
              </a:rPr>
              <a:t>9. Use only </a:t>
            </a:r>
            <a:r>
              <a:rPr lang="en-US" sz="4200" b="1" kern="1200">
                <a:solidFill>
                  <a:schemeClr val="tx1"/>
                </a:solidFill>
                <a:latin typeface="+mj-lt"/>
                <a:ea typeface="+mj-ea"/>
                <a:cs typeface="+mj-cs"/>
              </a:rPr>
              <a:t>ONE</a:t>
            </a:r>
            <a:r>
              <a:rPr lang="en-US" sz="4200" kern="1200">
                <a:solidFill>
                  <a:schemeClr val="tx1"/>
                </a:solidFill>
                <a:latin typeface="+mj-lt"/>
                <a:ea typeface="+mj-ea"/>
                <a:cs typeface="+mj-cs"/>
              </a:rPr>
              <a:t> formal warning</a:t>
            </a:r>
          </a:p>
        </p:txBody>
      </p:sp>
      <p:sp>
        <p:nvSpPr>
          <p:cNvPr id="4" name="Footer Placeholder 3"/>
          <p:cNvSpPr>
            <a:spLocks noGrp="1"/>
          </p:cNvSpPr>
          <p:nvPr>
            <p:ph type="ftr" sz="quarter" idx="11"/>
          </p:nvPr>
        </p:nvSpPr>
        <p:spPr>
          <a:xfrm>
            <a:off x="452953" y="6356350"/>
            <a:ext cx="4646410" cy="365125"/>
          </a:xfrm>
          <a:noFill/>
        </p:spPr>
        <p:txBody>
          <a:bodyPr vert="horz" lIns="91440" tIns="45720" rIns="91440" bIns="45720" rtlCol="0" anchor="ctr">
            <a:normAutofit/>
          </a:bodyPr>
          <a:lstStyle/>
          <a:p>
            <a:pPr algn="l">
              <a:lnSpc>
                <a:spcPct val="90000"/>
              </a:lnSpc>
              <a:spcAft>
                <a:spcPts val="600"/>
              </a:spcAft>
            </a:pPr>
            <a:r>
              <a:rPr lang="en-US" kern="1200">
                <a:solidFill>
                  <a:schemeClr val="tx1">
                    <a:tint val="75000"/>
                  </a:schemeClr>
                </a:solidFill>
                <a:latin typeface="+mn-lt"/>
                <a:ea typeface="+mn-ea"/>
                <a:cs typeface="+mn-cs"/>
              </a:rPr>
              <a:t>Bite Sized Training - Brought to you by www.simplyinset.co.uk Call +447767 858360 or email bitesizedtraining@gmx.com</a:t>
            </a:r>
          </a:p>
        </p:txBody>
      </p:sp>
      <p:sp>
        <p:nvSpPr>
          <p:cNvPr id="5" name="Slide Number Placeholder 4"/>
          <p:cNvSpPr>
            <a:spLocks noGrp="1"/>
          </p:cNvSpPr>
          <p:nvPr>
            <p:ph type="sldNum" sz="quarter" idx="12"/>
          </p:nvPr>
        </p:nvSpPr>
        <p:spPr>
          <a:xfrm>
            <a:off x="8355810" y="6356350"/>
            <a:ext cx="469082" cy="365125"/>
          </a:xfrm>
          <a:noFill/>
        </p:spPr>
        <p:txBody>
          <a:bodyPr vert="horz" lIns="91440" tIns="45720" rIns="91440" bIns="45720" rtlCol="0" anchor="ctr">
            <a:normAutofit/>
          </a:bodyPr>
          <a:lstStyle/>
          <a:p>
            <a:pPr algn="l">
              <a:spcAft>
                <a:spcPts val="600"/>
              </a:spcAft>
            </a:pPr>
            <a:fld id="{D57F1E4F-1CFF-5643-939E-217C01CDF565}" type="slidenum">
              <a:rPr lang="en-US" sz="1200"/>
              <a:pPr algn="l">
                <a:spcAft>
                  <a:spcPts val="600"/>
                </a:spcAft>
              </a:pPr>
              <a:t>2</a:t>
            </a:fld>
            <a:endParaRPr lang="en-US" sz="1200"/>
          </a:p>
        </p:txBody>
      </p:sp>
    </p:spTree>
    <p:extLst>
      <p:ext uri="{BB962C8B-B14F-4D97-AF65-F5344CB8AC3E}">
        <p14:creationId xmlns:p14="http://schemas.microsoft.com/office/powerpoint/2010/main" val="44683311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25" name="Content Placeholder 5" descr="Jeri’s Organizing &amp; Decluttering News: 5 Alarm Clocks to Get You Up ..."/>
          <p:cNvPicPr>
            <a:picLocks noGrp="1" noChangeAspect="1"/>
          </p:cNvPicPr>
          <p:nvPr>
            <p:ph idx="1"/>
          </p:nvPr>
        </p:nvPicPr>
        <p:blipFill rotWithShape="1">
          <a:blip r:embed="rId3">
            <a:extLst>
              <a:ext uri="{28A0092B-C50C-407E-A947-70E740481C1C}">
                <a14:useLocalDpi xmlns:a14="http://schemas.microsoft.com/office/drawing/2010/main" val="0"/>
              </a:ext>
            </a:extLst>
          </a:blip>
          <a:srcRect t="1380" r="27430" b="7711"/>
          <a:stretch/>
        </p:blipFill>
        <p:spPr>
          <a:xfrm>
            <a:off x="3614166" y="10"/>
            <a:ext cx="5529834" cy="6857989"/>
          </a:xfrm>
          <a:prstGeom prst="rect">
            <a:avLst/>
          </a:prstGeom>
        </p:spPr>
      </p:pic>
      <p:sp>
        <p:nvSpPr>
          <p:cNvPr id="30"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 y="-479"/>
            <a:ext cx="7101525"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 y="-479"/>
            <a:ext cx="6058539"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503" y="2600325"/>
            <a:ext cx="3711322" cy="2651200"/>
          </a:xfrm>
        </p:spPr>
        <p:txBody>
          <a:bodyPr vert="horz" lIns="91440" tIns="45720" rIns="91440" bIns="45720" rtlCol="0" anchor="t">
            <a:normAutofit/>
          </a:bodyPr>
          <a:lstStyle/>
          <a:p>
            <a:pPr defTabSz="914400">
              <a:defRPr/>
            </a:pPr>
            <a:r>
              <a:rPr lang="en-US" sz="4700"/>
              <a:t>10. Allow for compliance time</a:t>
            </a:r>
          </a:p>
        </p:txBody>
      </p:sp>
      <p:sp>
        <p:nvSpPr>
          <p:cNvPr id="4" name="Footer Placeholder 3"/>
          <p:cNvSpPr>
            <a:spLocks noGrp="1"/>
          </p:cNvSpPr>
          <p:nvPr>
            <p:ph type="ftr" sz="quarter" idx="11"/>
          </p:nvPr>
        </p:nvSpPr>
        <p:spPr>
          <a:xfrm>
            <a:off x="3028950" y="6356350"/>
            <a:ext cx="3086100" cy="365125"/>
          </a:xfrm>
        </p:spPr>
        <p:txBody>
          <a:bodyPr vert="horz" lIns="91440" tIns="45720" rIns="91440" bIns="45720" rtlCol="0" anchor="ctr">
            <a:normAutofit/>
          </a:bodyPr>
          <a:lstStyle/>
          <a:p>
            <a:pPr algn="l" defTabSz="457200">
              <a:lnSpc>
                <a:spcPct val="90000"/>
              </a:lnSpc>
              <a:spcAft>
                <a:spcPts val="600"/>
              </a:spcAft>
            </a:pPr>
            <a:r>
              <a:rPr lang="en-US" kern="1200">
                <a:solidFill>
                  <a:schemeClr val="tx1"/>
                </a:solidFill>
                <a:latin typeface="+mn-lt"/>
                <a:ea typeface="+mn-ea"/>
                <a:cs typeface="+mn-cs"/>
              </a:rPr>
              <a:t>Bite Sized Training - Brought to you by www.simplyinset.co.uk Call +447767 858360 or email bitesizedtraining@gmx.com</a:t>
            </a:r>
          </a:p>
        </p:txBody>
      </p:sp>
      <p:sp>
        <p:nvSpPr>
          <p:cNvPr id="5" name="Slide Number Placeholder 4"/>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a:spcAft>
                <a:spcPts val="600"/>
              </a:spcAft>
            </a:pPr>
            <a:fld id="{D57F1E4F-1CFF-5643-939E-217C01CDF565}" type="slidenum">
              <a:rPr lang="en-US" sz="1200">
                <a:solidFill>
                  <a:srgbClr val="FFFFFF"/>
                </a:solidFill>
              </a:rPr>
              <a:pPr defTabSz="457200">
                <a:spcAft>
                  <a:spcPts val="600"/>
                </a:spcAft>
              </a:pPr>
              <a:t>3</a:t>
            </a:fld>
            <a:endParaRPr lang="en-US" sz="1200">
              <a:solidFill>
                <a:srgbClr val="FFFFFF"/>
              </a:solidFill>
            </a:endParaRPr>
          </a:p>
        </p:txBody>
      </p:sp>
    </p:spTree>
    <p:extLst>
      <p:ext uri="{BB962C8B-B14F-4D97-AF65-F5344CB8AC3E}">
        <p14:creationId xmlns:p14="http://schemas.microsoft.com/office/powerpoint/2010/main" val="16810919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6" name="Content Placeholder 5" descr="be-consistently-&lt;strong&gt;consistent&lt;/strong&gt;-21.png"/>
          <p:cNvPicPr>
            <a:picLocks noGrp="1" noChangeAspect="1"/>
          </p:cNvPicPr>
          <p:nvPr>
            <p:ph idx="1"/>
          </p:nvPr>
        </p:nvPicPr>
        <p:blipFill rotWithShape="1">
          <a:blip r:embed="rId3">
            <a:extLst>
              <a:ext uri="{28A0092B-C50C-407E-A947-70E740481C1C}">
                <a14:useLocalDpi xmlns:a14="http://schemas.microsoft.com/office/drawing/2010/main" val="0"/>
              </a:ext>
            </a:extLst>
          </a:blip>
          <a:srcRect l="281" r="6940" b="1"/>
          <a:stretch/>
        </p:blipFill>
        <p:spPr>
          <a:xfrm>
            <a:off x="20" y="10"/>
            <a:ext cx="9143980" cy="5395902"/>
          </a:xfrm>
          <a:prstGeom prst="rect">
            <a:avLst/>
          </a:prstGeom>
        </p:spPr>
      </p:pic>
      <p:sp>
        <p:nvSpPr>
          <p:cNvPr id="2" name="Title 1"/>
          <p:cNvSpPr>
            <a:spLocks noGrp="1"/>
          </p:cNvSpPr>
          <p:nvPr>
            <p:ph type="title"/>
          </p:nvPr>
        </p:nvSpPr>
        <p:spPr>
          <a:xfrm>
            <a:off x="628650" y="5534025"/>
            <a:ext cx="7886700" cy="822326"/>
          </a:xfrm>
        </p:spPr>
        <p:txBody>
          <a:bodyPr vert="horz" lIns="91440" tIns="45720" rIns="91440" bIns="45720" rtlCol="0" anchor="ctr">
            <a:normAutofit/>
          </a:bodyPr>
          <a:lstStyle/>
          <a:p>
            <a:pPr algn="ctr" defTabSz="914400">
              <a:defRPr/>
            </a:pPr>
            <a:r>
              <a:rPr lang="en-US" sz="4400" dirty="0"/>
              <a:t>11. Be consistent</a:t>
            </a:r>
          </a:p>
        </p:txBody>
      </p:sp>
      <p:sp>
        <p:nvSpPr>
          <p:cNvPr id="4" name="Footer Placeholder 3"/>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457200">
              <a:lnSpc>
                <a:spcPct val="90000"/>
              </a:lnSpc>
              <a:spcAft>
                <a:spcPts val="600"/>
              </a:spcAft>
            </a:pPr>
            <a:r>
              <a:rPr lang="en-US" kern="1200">
                <a:solidFill>
                  <a:schemeClr val="tx1">
                    <a:tint val="75000"/>
                  </a:schemeClr>
                </a:solidFill>
                <a:latin typeface="+mn-lt"/>
                <a:ea typeface="+mn-ea"/>
                <a:cs typeface="+mn-cs"/>
              </a:rPr>
              <a:t>Bite Sized Training - Brought to you by www.simplyinset.co.uk Call +447767 858360 or email bitesizedtraining@gmx.com</a:t>
            </a:r>
          </a:p>
        </p:txBody>
      </p:sp>
      <p:sp>
        <p:nvSpPr>
          <p:cNvPr id="5" name="Slide Number Placeholder 4"/>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a:spcAft>
                <a:spcPts val="600"/>
              </a:spcAft>
            </a:pPr>
            <a:fld id="{D57F1E4F-1CFF-5643-939E-217C01CDF565}" type="slidenum">
              <a:rPr lang="en-US" sz="1200" smtClean="0"/>
              <a:pPr defTabSz="457200">
                <a:spcAft>
                  <a:spcPts val="600"/>
                </a:spcAft>
              </a:pPr>
              <a:t>3</a:t>
            </a:fld>
            <a:endParaRPr lang="en-US" sz="1200"/>
          </a:p>
        </p:txBody>
      </p:sp>
    </p:spTree>
    <p:extLst>
      <p:ext uri="{BB962C8B-B14F-4D97-AF65-F5344CB8AC3E}">
        <p14:creationId xmlns:p14="http://schemas.microsoft.com/office/powerpoint/2010/main" val="360467276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Make it Work at Work</a:t>
            </a:r>
          </a:p>
        </p:txBody>
      </p:sp>
      <p:sp>
        <p:nvSpPr>
          <p:cNvPr id="4" name="Content Placeholder 3"/>
          <p:cNvSpPr>
            <a:spLocks noGrp="1"/>
          </p:cNvSpPr>
          <p:nvPr>
            <p:ph idx="1"/>
          </p:nvPr>
        </p:nvSpPr>
        <p:spPr/>
        <p:txBody>
          <a:bodyPr/>
          <a:lstStyle/>
          <a:p>
            <a:pPr algn="ctr"/>
            <a:endParaRPr lang="en-GB" sz="2700" dirty="0"/>
          </a:p>
          <a:p>
            <a:pPr marL="0" indent="0" algn="ctr">
              <a:buNone/>
            </a:pPr>
            <a:r>
              <a:rPr lang="en-GB" sz="2700" dirty="0"/>
              <a:t>What are you going to </a:t>
            </a:r>
            <a:r>
              <a:rPr lang="en-GB" sz="2700" b="1" dirty="0"/>
              <a:t>DO</a:t>
            </a:r>
            <a:r>
              <a:rPr lang="en-GB" sz="2700" dirty="0"/>
              <a:t> as a result of this Bite Sized Training session?</a:t>
            </a:r>
          </a:p>
        </p:txBody>
      </p:sp>
      <p:sp>
        <p:nvSpPr>
          <p:cNvPr id="3" name="Footer Placeholder 2"/>
          <p:cNvSpPr>
            <a:spLocks noGrp="1"/>
          </p:cNvSpPr>
          <p:nvPr>
            <p:ph type="ftr" sz="quarter" idx="11"/>
          </p:nvPr>
        </p:nvSpPr>
        <p:spPr/>
        <p:txBody>
          <a:bodyPr/>
          <a:lstStyle/>
          <a:p>
            <a:r>
              <a:rPr lang="en-GB"/>
              <a:t>Bite Sized Training - Brought to you by www.simplyinset.co.uk Call +447767 858360 or email bitesizedtraining@gmx.com</a:t>
            </a:r>
          </a:p>
        </p:txBody>
      </p:sp>
      <p:sp>
        <p:nvSpPr>
          <p:cNvPr id="5" name="Slide Number Placeholder 4"/>
          <p:cNvSpPr>
            <a:spLocks noGrp="1"/>
          </p:cNvSpPr>
          <p:nvPr>
            <p:ph type="sldNum" sz="quarter" idx="12"/>
          </p:nvPr>
        </p:nvSpPr>
        <p:spPr/>
        <p:txBody>
          <a:bodyPr/>
          <a:lstStyle/>
          <a:p>
            <a:fld id="{56D51094-F7F1-4ED4-BA51-1B62F754DB33}" type="slidenum">
              <a:rPr lang="en-GB" smtClean="0"/>
              <a:t>15</a:t>
            </a:fld>
            <a:endParaRPr lang="en-GB"/>
          </a:p>
        </p:txBody>
      </p:sp>
      <p:pic>
        <p:nvPicPr>
          <p:cNvPr id="3074" name="Picture 2" descr="http://www.seriouslysocial.co/wp-content/uploads/2010/09/Start-Button.jpg"/>
          <p:cNvPicPr>
            <a:picLocks noChangeAspect="1" noChangeArrowheads="1"/>
          </p:cNvPicPr>
          <p:nvPr/>
        </p:nvPicPr>
        <p:blipFill>
          <a:blip r:embed="rId3" cstate="print"/>
          <a:srcRect/>
          <a:stretch>
            <a:fillRect/>
          </a:stretch>
        </p:blipFill>
        <p:spPr bwMode="auto">
          <a:xfrm>
            <a:off x="5652176" y="3288379"/>
            <a:ext cx="2521744" cy="2428876"/>
          </a:xfrm>
          <a:prstGeom prst="rect">
            <a:avLst/>
          </a:prstGeom>
          <a:noFill/>
        </p:spPr>
      </p:pic>
    </p:spTree>
    <p:extLst>
      <p:ext uri="{BB962C8B-B14F-4D97-AF65-F5344CB8AC3E}">
        <p14:creationId xmlns:p14="http://schemas.microsoft.com/office/powerpoint/2010/main" val="2786319122"/>
      </p:ext>
    </p:extLst>
  </p:cSld>
  <p:clrMapOvr>
    <a:masterClrMapping/>
  </p:clrMapOvr>
  <mc:AlternateContent xmlns:mc="http://schemas.openxmlformats.org/markup-compatibility/2006" xmlns:p14="http://schemas.microsoft.com/office/powerpoint/2010/main">
    <mc:Choice Requires="p14">
      <p:transition spd="slow" p14:dur="1200" advTm="29910">
        <p14:prism/>
      </p:transition>
    </mc:Choice>
    <mc:Fallback xmlns="">
      <p:transition spd="slow" advTm="2991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963877"/>
            <a:ext cx="2620771" cy="4930246"/>
          </a:xfrm>
        </p:spPr>
        <p:txBody>
          <a:bodyPr>
            <a:normAutofit/>
          </a:bodyPr>
          <a:lstStyle/>
          <a:p>
            <a:pPr algn="r"/>
            <a:r>
              <a:rPr lang="en-GB" b="1">
                <a:solidFill>
                  <a:schemeClr val="accent1"/>
                </a:solidFill>
              </a:rPr>
              <a:t>Where next?</a:t>
            </a:r>
          </a:p>
        </p:txBody>
      </p:sp>
      <p:sp>
        <p:nvSpPr>
          <p:cNvPr id="3" name="Content Placeholder 2"/>
          <p:cNvSpPr>
            <a:spLocks noGrp="1"/>
          </p:cNvSpPr>
          <p:nvPr>
            <p:ph idx="1"/>
          </p:nvPr>
        </p:nvSpPr>
        <p:spPr>
          <a:xfrm>
            <a:off x="3732023" y="963877"/>
            <a:ext cx="4783327" cy="4930246"/>
          </a:xfrm>
        </p:spPr>
        <p:txBody>
          <a:bodyPr anchor="ctr">
            <a:normAutofit/>
          </a:bodyPr>
          <a:lstStyle/>
          <a:p>
            <a:pPr marL="0" lvl="0" indent="0" defTabSz="914400">
              <a:spcBef>
                <a:spcPts val="1000"/>
              </a:spcBef>
              <a:buNone/>
              <a:defRPr/>
            </a:pPr>
            <a:r>
              <a:rPr lang="en-GB" sz="1200" b="1" dirty="0"/>
              <a:t>Choices </a:t>
            </a:r>
            <a:r>
              <a:rPr lang="en-GB" sz="1200" dirty="0"/>
              <a:t>– is the first in a series of </a:t>
            </a:r>
            <a:r>
              <a:rPr lang="en-GB" sz="1200" b="1" dirty="0"/>
              <a:t>POSITIVE BEHAVIOUR </a:t>
            </a:r>
            <a:r>
              <a:rPr lang="en-GB" sz="1200" dirty="0"/>
              <a:t>Bite Sized training resources designed to develop the positive behaviour management skills and knowledge of classroom teachers in schools, colleges and academies.</a:t>
            </a:r>
          </a:p>
          <a:p>
            <a:pPr marL="0" lvl="0" indent="0" defTabSz="914400">
              <a:spcBef>
                <a:spcPts val="1000"/>
              </a:spcBef>
              <a:buNone/>
              <a:defRPr/>
            </a:pPr>
            <a:endParaRPr lang="en-GB" sz="1200" dirty="0"/>
          </a:p>
          <a:p>
            <a:pPr marL="0" lvl="0" indent="0" defTabSz="914400">
              <a:spcBef>
                <a:spcPts val="1000"/>
              </a:spcBef>
              <a:buNone/>
              <a:defRPr/>
            </a:pPr>
            <a:r>
              <a:rPr lang="en-GB" sz="1200" dirty="0"/>
              <a:t>Other training in the </a:t>
            </a:r>
            <a:r>
              <a:rPr lang="en-GB" sz="1200" b="1" dirty="0"/>
              <a:t>POSITIVE BEHAVIOUR </a:t>
            </a:r>
            <a:r>
              <a:rPr lang="en-GB" sz="1200" dirty="0"/>
              <a:t>series include:</a:t>
            </a:r>
          </a:p>
          <a:p>
            <a:pPr marL="0" lvl="0" indent="0" defTabSz="914400">
              <a:spcBef>
                <a:spcPts val="1000"/>
              </a:spcBef>
              <a:buNone/>
              <a:defRPr/>
            </a:pPr>
            <a:endParaRPr lang="en-GB" sz="1200" dirty="0"/>
          </a:p>
          <a:p>
            <a:pPr marL="228600" lvl="0" indent="-228600" defTabSz="914400">
              <a:spcBef>
                <a:spcPts val="1000"/>
              </a:spcBef>
              <a:defRPr/>
            </a:pPr>
            <a:r>
              <a:rPr lang="en-GB" sz="1200" b="1" dirty="0"/>
              <a:t>Raising the game – an introduction to positive behaviour management</a:t>
            </a:r>
          </a:p>
          <a:p>
            <a:pPr marL="228600" lvl="0" indent="-228600" defTabSz="914400">
              <a:spcBef>
                <a:spcPts val="1000"/>
              </a:spcBef>
              <a:defRPr/>
            </a:pPr>
            <a:r>
              <a:rPr lang="en-GB" sz="1200" b="1" dirty="0"/>
              <a:t>More choices – Eight core principals for positive behaviour</a:t>
            </a:r>
          </a:p>
          <a:p>
            <a:pPr marL="228600" lvl="0" indent="-228600" defTabSz="914400">
              <a:spcBef>
                <a:spcPts val="1000"/>
              </a:spcBef>
              <a:defRPr/>
            </a:pPr>
            <a:r>
              <a:rPr lang="en-GB" sz="1200" b="1" dirty="0"/>
              <a:t>Challenging behaviour – dealing with specific behaviour challenges</a:t>
            </a:r>
          </a:p>
          <a:p>
            <a:pPr marL="228600" lvl="0" indent="-228600" defTabSz="914400">
              <a:spcBef>
                <a:spcPts val="1000"/>
              </a:spcBef>
              <a:defRPr/>
            </a:pPr>
            <a:r>
              <a:rPr lang="en-GB" sz="1200" b="1" dirty="0"/>
              <a:t>Dealing with difficult and challenging people</a:t>
            </a:r>
          </a:p>
          <a:p>
            <a:endParaRPr lang="en-GB" sz="1200" dirty="0"/>
          </a:p>
          <a:p>
            <a:pPr marL="0" indent="0">
              <a:buNone/>
            </a:pPr>
            <a:r>
              <a:rPr lang="en-GB" sz="1200" dirty="0"/>
              <a:t>Bite Sized Training offers a wide range of school based CPD sessions designed to be used as sharply focused yet active training sessions of no more than 45 minutes in length. Bite Sized Training materials are produced by Steve Burnage through </a:t>
            </a:r>
            <a:r>
              <a:rPr lang="en-GB" sz="1200" dirty="0">
                <a:hlinkClick r:id="rId3"/>
              </a:rPr>
              <a:t>www.simplyinset.co.uk</a:t>
            </a:r>
            <a:r>
              <a:rPr lang="en-GB" sz="1200" dirty="0"/>
              <a:t>. Steve is an experienced author, trainer and education consultant with over 25 years experience of working in UK schools.</a:t>
            </a:r>
          </a:p>
          <a:p>
            <a:pPr marL="0" indent="0">
              <a:buNone/>
            </a:pPr>
            <a:r>
              <a:rPr lang="en-GB" sz="1200" dirty="0"/>
              <a:t>For details of other CPD offered through Bite Sized Training, email </a:t>
            </a:r>
            <a:r>
              <a:rPr lang="en-GB" sz="1200" dirty="0">
                <a:hlinkClick r:id="rId4"/>
              </a:rPr>
              <a:t>bitesizedtraining@gmx.com</a:t>
            </a:r>
            <a:r>
              <a:rPr lang="en-GB" sz="1200" dirty="0"/>
              <a:t> or call +44767 858360</a:t>
            </a:r>
          </a:p>
          <a:p>
            <a:pPr marL="0" indent="0">
              <a:buNone/>
            </a:pPr>
            <a:endParaRPr lang="en-GB" sz="1200" dirty="0"/>
          </a:p>
        </p:txBody>
      </p:sp>
      <p:sp>
        <p:nvSpPr>
          <p:cNvPr id="4" name="Footer Placeholder 3"/>
          <p:cNvSpPr>
            <a:spLocks noGrp="1"/>
          </p:cNvSpPr>
          <p:nvPr>
            <p:ph type="ftr" sz="quarter" idx="11"/>
          </p:nvPr>
        </p:nvSpPr>
        <p:spPr>
          <a:xfrm>
            <a:off x="3732023" y="6033479"/>
            <a:ext cx="3944989" cy="365125"/>
          </a:xfrm>
        </p:spPr>
        <p:txBody>
          <a:bodyPr>
            <a:normAutofit/>
          </a:bodyPr>
          <a:lstStyle/>
          <a:p>
            <a:pPr algn="l">
              <a:lnSpc>
                <a:spcPct val="90000"/>
              </a:lnSpc>
              <a:spcAft>
                <a:spcPts val="600"/>
              </a:spcAft>
            </a:pPr>
            <a:r>
              <a:rPr lang="en-GB">
                <a:solidFill>
                  <a:schemeClr val="tx1">
                    <a:alpha val="80000"/>
                  </a:schemeClr>
                </a:solidFill>
              </a:rPr>
              <a:t>Bite Sized Training - Brought to you by www.simplyinset.co.uk Call +447767 858360 or email bitesizedtraining@gmx.com</a:t>
            </a:r>
          </a:p>
        </p:txBody>
      </p:sp>
      <p:sp>
        <p:nvSpPr>
          <p:cNvPr id="5" name="Slide Number Placeholder 4"/>
          <p:cNvSpPr>
            <a:spLocks noGrp="1"/>
          </p:cNvSpPr>
          <p:nvPr>
            <p:ph type="sldNum" sz="quarter" idx="12"/>
          </p:nvPr>
        </p:nvSpPr>
        <p:spPr>
          <a:xfrm>
            <a:off x="7928637" y="6033479"/>
            <a:ext cx="586712" cy="365125"/>
          </a:xfrm>
        </p:spPr>
        <p:txBody>
          <a:bodyPr>
            <a:normAutofit/>
          </a:bodyPr>
          <a:lstStyle/>
          <a:p>
            <a:pPr>
              <a:spcAft>
                <a:spcPts val="600"/>
              </a:spcAft>
            </a:pPr>
            <a:fld id="{56D51094-F7F1-4ED4-BA51-1B62F754DB33}" type="slidenum">
              <a:rPr lang="en-GB">
                <a:solidFill>
                  <a:schemeClr val="tx1">
                    <a:alpha val="80000"/>
                  </a:schemeClr>
                </a:solidFill>
              </a:rPr>
              <a:pPr>
                <a:spcAft>
                  <a:spcPts val="600"/>
                </a:spcAft>
              </a:pPr>
              <a:t>16</a:t>
            </a:fld>
            <a:endParaRPr lang="en-GB">
              <a:solidFill>
                <a:schemeClr val="tx1">
                  <a:alpha val="80000"/>
                </a:schemeClr>
              </a:solidFill>
            </a:endParaRPr>
          </a:p>
        </p:txBody>
      </p:sp>
    </p:spTree>
    <p:extLst>
      <p:ext uri="{BB962C8B-B14F-4D97-AF65-F5344CB8AC3E}">
        <p14:creationId xmlns:p14="http://schemas.microsoft.com/office/powerpoint/2010/main" val="4172933099"/>
      </p:ext>
    </p:extLst>
  </p:cSld>
  <p:clrMapOvr>
    <a:masterClrMapping/>
  </p:clrMapOvr>
  <mc:AlternateContent xmlns:mc="http://schemas.openxmlformats.org/markup-compatibility/2006">
    <mc:Choice xmlns:p14="http://schemas.microsoft.com/office/powerpoint/2010/main" Requires="p14">
      <p:transition spd="slow" p14:dur="1200" advTm="29910">
        <p14:prism/>
      </p:transition>
    </mc:Choice>
    <mc:Fallback>
      <p:transition spd="slow" advTm="2991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6550" y="2358913"/>
            <a:ext cx="1605129"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Sheridan\AppData\Local\Microsoft\Windows\Temporary Internet Files\Content.IE5\0ML10E11\MC900388914[1].wmf"/>
          <p:cNvPicPr>
            <a:picLocks noChangeAspect="1" noChangeArrowheads="1"/>
          </p:cNvPicPr>
          <p:nvPr/>
        </p:nvPicPr>
        <p:blipFill>
          <a:blip r:embed="rId3" cstate="print"/>
          <a:srcRect/>
          <a:stretch>
            <a:fillRect/>
          </a:stretch>
        </p:blipFill>
        <p:spPr bwMode="auto">
          <a:xfrm>
            <a:off x="6940831" y="2965854"/>
            <a:ext cx="1096566" cy="926291"/>
          </a:xfrm>
          <a:prstGeom prst="rect">
            <a:avLst/>
          </a:prstGeom>
          <a:noFill/>
        </p:spPr>
      </p:pic>
      <p:sp>
        <p:nvSpPr>
          <p:cNvPr id="5" name="Title 4"/>
          <p:cNvSpPr>
            <a:spLocks noGrp="1"/>
          </p:cNvSpPr>
          <p:nvPr>
            <p:ph type="title"/>
          </p:nvPr>
        </p:nvSpPr>
        <p:spPr>
          <a:xfrm>
            <a:off x="852321" y="627564"/>
            <a:ext cx="5605629" cy="1325563"/>
          </a:xfrm>
        </p:spPr>
        <p:txBody>
          <a:bodyPr>
            <a:normAutofit/>
          </a:bodyPr>
          <a:lstStyle/>
          <a:p>
            <a:r>
              <a:rPr lang="en-GB" b="1" dirty="0"/>
              <a:t>Outcomes from today</a:t>
            </a:r>
          </a:p>
        </p:txBody>
      </p:sp>
      <p:sp>
        <p:nvSpPr>
          <p:cNvPr id="3" name="Content Placeholder 2"/>
          <p:cNvSpPr>
            <a:spLocks noGrp="1"/>
          </p:cNvSpPr>
          <p:nvPr>
            <p:ph idx="1"/>
          </p:nvPr>
        </p:nvSpPr>
        <p:spPr>
          <a:xfrm>
            <a:off x="852321" y="2278173"/>
            <a:ext cx="4850901" cy="3450613"/>
          </a:xfrm>
        </p:spPr>
        <p:txBody>
          <a:bodyPr anchor="ctr">
            <a:normAutofit/>
          </a:bodyPr>
          <a:lstStyle/>
          <a:p>
            <a:pPr marL="0" indent="0">
              <a:buNone/>
            </a:pPr>
            <a:r>
              <a:rPr lang="en-GB" dirty="0"/>
              <a:t>By the end of this Bite Sized Training you will be able to:</a:t>
            </a:r>
          </a:p>
          <a:p>
            <a:pPr lvl="0"/>
            <a:r>
              <a:rPr lang="en-GB" dirty="0"/>
              <a:t>Identify key positive behaviour techniques</a:t>
            </a:r>
          </a:p>
          <a:p>
            <a:pPr lvl="0"/>
            <a:r>
              <a:rPr lang="en-GB" dirty="0"/>
              <a:t>Plan and implement positive behaviour strategies as part of your own classroom management strategy</a:t>
            </a:r>
          </a:p>
          <a:p>
            <a:pPr lvl="0"/>
            <a:r>
              <a:rPr lang="en-GB" dirty="0"/>
              <a:t>Identify your own personal strengths and potential weaknesses in terms of positive behaviour management</a:t>
            </a:r>
          </a:p>
        </p:txBody>
      </p:sp>
      <p:sp>
        <p:nvSpPr>
          <p:cNvPr id="2" name="Footer Placeholder 1"/>
          <p:cNvSpPr>
            <a:spLocks noGrp="1"/>
          </p:cNvSpPr>
          <p:nvPr>
            <p:ph type="ftr" sz="quarter" idx="11"/>
          </p:nvPr>
        </p:nvSpPr>
        <p:spPr>
          <a:xfrm>
            <a:off x="827894" y="6356350"/>
            <a:ext cx="3670627" cy="365125"/>
          </a:xfrm>
        </p:spPr>
        <p:txBody>
          <a:bodyPr>
            <a:normAutofit/>
          </a:bodyPr>
          <a:lstStyle/>
          <a:p>
            <a:pPr algn="l">
              <a:lnSpc>
                <a:spcPct val="90000"/>
              </a:lnSpc>
              <a:spcAft>
                <a:spcPts val="600"/>
              </a:spcAft>
            </a:pPr>
            <a:r>
              <a:rPr lang="en-GB">
                <a:solidFill>
                  <a:schemeClr val="tx1">
                    <a:lumMod val="75000"/>
                    <a:lumOff val="25000"/>
                  </a:schemeClr>
                </a:solidFill>
              </a:rPr>
              <a:t>Bite Sized Training - Brought to you by www.simplyinset.co.uk Call +447767 858360 or email bitesizedtraining@gmx.com</a:t>
            </a:r>
          </a:p>
        </p:txBody>
      </p:sp>
      <p:sp>
        <p:nvSpPr>
          <p:cNvPr id="4" name="Slide Number Placeholder 3"/>
          <p:cNvSpPr>
            <a:spLocks noGrp="1"/>
          </p:cNvSpPr>
          <p:nvPr>
            <p:ph type="sldNum" sz="quarter" idx="12"/>
          </p:nvPr>
        </p:nvSpPr>
        <p:spPr>
          <a:xfrm>
            <a:off x="7756071" y="6356350"/>
            <a:ext cx="759278" cy="365125"/>
          </a:xfrm>
        </p:spPr>
        <p:txBody>
          <a:bodyPr>
            <a:normAutofit/>
          </a:bodyPr>
          <a:lstStyle/>
          <a:p>
            <a:pPr>
              <a:spcAft>
                <a:spcPts val="600"/>
              </a:spcAft>
            </a:pPr>
            <a:fld id="{56D51094-F7F1-4ED4-BA51-1B62F754DB33}" type="slidenum">
              <a:rPr lang="en-GB">
                <a:solidFill>
                  <a:srgbClr val="FFFFFF"/>
                </a:solidFill>
              </a:rPr>
              <a:pPr>
                <a:spcAft>
                  <a:spcPts val="600"/>
                </a:spcAft>
              </a:pPr>
              <a:t>2</a:t>
            </a:fld>
            <a:endParaRPr lang="en-GB">
              <a:solidFill>
                <a:srgbClr val="FFFFFF"/>
              </a:solidFill>
            </a:endParaRPr>
          </a:p>
        </p:txBody>
      </p:sp>
    </p:spTree>
    <p:extLst>
      <p:ext uri="{BB962C8B-B14F-4D97-AF65-F5344CB8AC3E}">
        <p14:creationId xmlns:p14="http://schemas.microsoft.com/office/powerpoint/2010/main" val="1454761677"/>
      </p:ext>
    </p:extLst>
  </p:cSld>
  <p:clrMapOvr>
    <a:masterClrMapping/>
  </p:clrMapOvr>
  <mc:AlternateContent xmlns:mc="http://schemas.openxmlformats.org/markup-compatibility/2006">
    <mc:Choice xmlns:p14="http://schemas.microsoft.com/office/powerpoint/2010/main" Requires="p14">
      <p:transition spd="slow" p14:dur="1200" advTm="29910">
        <p14:prism/>
      </p:transition>
    </mc:Choice>
    <mc:Fallback>
      <p:transition spd="slow" advTm="2991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B168673-CA56-49CA-8AFD-6A3F3011F0E6}"/>
              </a:ext>
            </a:extLst>
          </p:cNvPr>
          <p:cNvSpPr>
            <a:spLocks noGrp="1"/>
          </p:cNvSpPr>
          <p:nvPr>
            <p:ph type="title"/>
          </p:nvPr>
        </p:nvSpPr>
        <p:spPr>
          <a:xfrm>
            <a:off x="628650" y="963877"/>
            <a:ext cx="2620771" cy="4930246"/>
          </a:xfrm>
        </p:spPr>
        <p:txBody>
          <a:bodyPr>
            <a:normAutofit/>
          </a:bodyPr>
          <a:lstStyle/>
          <a:p>
            <a:pPr algn="r"/>
            <a:r>
              <a:rPr lang="en-GB" b="1">
                <a:solidFill>
                  <a:schemeClr val="accent1"/>
                </a:solidFill>
              </a:rPr>
              <a:t>BEHAVIOUR ACTIVITY</a:t>
            </a:r>
          </a:p>
        </p:txBody>
      </p:sp>
      <p:sp>
        <p:nvSpPr>
          <p:cNvPr id="3" name="Content Placeholder 2">
            <a:extLst>
              <a:ext uri="{FF2B5EF4-FFF2-40B4-BE49-F238E27FC236}">
                <a16:creationId xmlns:a16="http://schemas.microsoft.com/office/drawing/2014/main" id="{C4E9DB18-983B-438A-B5FA-38F130096941}"/>
              </a:ext>
            </a:extLst>
          </p:cNvPr>
          <p:cNvSpPr>
            <a:spLocks noGrp="1"/>
          </p:cNvSpPr>
          <p:nvPr>
            <p:ph idx="1"/>
          </p:nvPr>
        </p:nvSpPr>
        <p:spPr>
          <a:xfrm>
            <a:off x="3732023" y="963877"/>
            <a:ext cx="4783327" cy="4930246"/>
          </a:xfrm>
        </p:spPr>
        <p:txBody>
          <a:bodyPr anchor="ctr">
            <a:normAutofit/>
          </a:bodyPr>
          <a:lstStyle/>
          <a:p>
            <a:pPr marL="0" indent="0">
              <a:buNone/>
            </a:pPr>
            <a:r>
              <a:rPr lang="en-GB"/>
              <a:t>As you explore each of the positive behaviour management strategies contained in this Bite Sized Training, think about:</a:t>
            </a:r>
          </a:p>
          <a:p>
            <a:pPr marL="0" indent="0">
              <a:buNone/>
            </a:pPr>
            <a:endParaRPr lang="en-GB"/>
          </a:p>
          <a:p>
            <a:pPr marL="457200" indent="-457200">
              <a:buAutoNum type="arabicPeriod"/>
            </a:pPr>
            <a:r>
              <a:rPr lang="en-GB"/>
              <a:t>What issue does this highlight in your own classroom practice?</a:t>
            </a:r>
          </a:p>
          <a:p>
            <a:pPr marL="457200" indent="-457200">
              <a:buAutoNum type="arabicPeriod"/>
            </a:pPr>
            <a:r>
              <a:rPr lang="en-GB"/>
              <a:t>What do you need to change to improve your learners’ behaviour?</a:t>
            </a:r>
          </a:p>
          <a:p>
            <a:pPr marL="457200" indent="-457200">
              <a:buAutoNum type="arabicPeriod"/>
            </a:pPr>
            <a:r>
              <a:rPr lang="en-GB"/>
              <a:t>How will this strategy help you do it.</a:t>
            </a:r>
          </a:p>
          <a:p>
            <a:pPr marL="0" indent="0">
              <a:buNone/>
            </a:pPr>
            <a:endParaRPr lang="en-GB"/>
          </a:p>
          <a:p>
            <a:pPr marL="0" indent="0">
              <a:buNone/>
            </a:pPr>
            <a:r>
              <a:rPr lang="en-GB"/>
              <a:t>Record your ideas on your Bite Sized Training handout.</a:t>
            </a:r>
          </a:p>
        </p:txBody>
      </p:sp>
      <p:sp>
        <p:nvSpPr>
          <p:cNvPr id="4" name="Footer Placeholder 3">
            <a:extLst>
              <a:ext uri="{FF2B5EF4-FFF2-40B4-BE49-F238E27FC236}">
                <a16:creationId xmlns:a16="http://schemas.microsoft.com/office/drawing/2014/main" id="{8D663C65-B8D6-492F-8E09-AF0A92567CE9}"/>
              </a:ext>
            </a:extLst>
          </p:cNvPr>
          <p:cNvSpPr>
            <a:spLocks noGrp="1"/>
          </p:cNvSpPr>
          <p:nvPr>
            <p:ph type="ftr" sz="quarter" idx="11"/>
          </p:nvPr>
        </p:nvSpPr>
        <p:spPr>
          <a:xfrm>
            <a:off x="3732023" y="6033479"/>
            <a:ext cx="3944989" cy="365125"/>
          </a:xfrm>
        </p:spPr>
        <p:txBody>
          <a:bodyPr>
            <a:normAutofit/>
          </a:bodyPr>
          <a:lstStyle/>
          <a:p>
            <a:pPr algn="l">
              <a:lnSpc>
                <a:spcPct val="90000"/>
              </a:lnSpc>
              <a:spcAft>
                <a:spcPts val="600"/>
              </a:spcAft>
            </a:pPr>
            <a:r>
              <a:rPr lang="en-GB">
                <a:solidFill>
                  <a:schemeClr val="tx1">
                    <a:alpha val="80000"/>
                  </a:schemeClr>
                </a:solidFill>
              </a:rPr>
              <a:t>Bite Sized Training - Brought to you by www.simplyinset.co.uk Call +447767 858360 or email bitesizedtraining@gmx.com</a:t>
            </a:r>
          </a:p>
        </p:txBody>
      </p:sp>
      <p:sp>
        <p:nvSpPr>
          <p:cNvPr id="5" name="Slide Number Placeholder 4">
            <a:extLst>
              <a:ext uri="{FF2B5EF4-FFF2-40B4-BE49-F238E27FC236}">
                <a16:creationId xmlns:a16="http://schemas.microsoft.com/office/drawing/2014/main" id="{90D0B8EF-DE15-4F4C-B8EE-34DED09E324E}"/>
              </a:ext>
            </a:extLst>
          </p:cNvPr>
          <p:cNvSpPr>
            <a:spLocks noGrp="1"/>
          </p:cNvSpPr>
          <p:nvPr>
            <p:ph type="sldNum" sz="quarter" idx="12"/>
          </p:nvPr>
        </p:nvSpPr>
        <p:spPr>
          <a:xfrm>
            <a:off x="7928637" y="6033479"/>
            <a:ext cx="586712" cy="365125"/>
          </a:xfrm>
        </p:spPr>
        <p:txBody>
          <a:bodyPr>
            <a:normAutofit/>
          </a:bodyPr>
          <a:lstStyle/>
          <a:p>
            <a:pPr>
              <a:spcAft>
                <a:spcPts val="600"/>
              </a:spcAft>
            </a:pPr>
            <a:fld id="{56D51094-F7F1-4ED4-BA51-1B62F754DB33}" type="slidenum">
              <a:rPr lang="en-GB">
                <a:solidFill>
                  <a:schemeClr val="tx1">
                    <a:alpha val="80000"/>
                  </a:schemeClr>
                </a:solidFill>
              </a:rPr>
              <a:pPr>
                <a:spcAft>
                  <a:spcPts val="600"/>
                </a:spcAft>
              </a:pPr>
              <a:t>2</a:t>
            </a:fld>
            <a:endParaRPr lang="en-GB">
              <a:solidFill>
                <a:schemeClr val="tx1">
                  <a:alpha val="80000"/>
                </a:schemeClr>
              </a:solidFill>
            </a:endParaRPr>
          </a:p>
        </p:txBody>
      </p:sp>
    </p:spTree>
    <p:extLst>
      <p:ext uri="{BB962C8B-B14F-4D97-AF65-F5344CB8AC3E}">
        <p14:creationId xmlns:p14="http://schemas.microsoft.com/office/powerpoint/2010/main" val="2892204358"/>
      </p:ext>
    </p:extLst>
  </p:cSld>
  <p:clrMapOvr>
    <a:masterClrMapping/>
  </p:clrMapOvr>
  <mc:AlternateContent xmlns:mc="http://schemas.openxmlformats.org/markup-compatibility/2006">
    <mc:Choice xmlns:p14="http://schemas.microsoft.com/office/powerpoint/2010/main" Requires="p14">
      <p:transition spd="slow" p14:dur="1200" advTm="29910">
        <p14:prism/>
      </p:transition>
    </mc:Choice>
    <mc:Fallback>
      <p:transition spd="slow" advTm="2991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Content Placeholder 5" descr="Listen &lt;strong&gt;Ignore&lt;/strong&gt; Button"/>
          <p:cNvPicPr>
            <a:picLocks noChangeAspect="1"/>
          </p:cNvPicPr>
          <p:nvPr/>
        </p:nvPicPr>
        <p:blipFill rotWithShape="1">
          <a:blip r:embed="rId3">
            <a:extLst>
              <a:ext uri="{28A0092B-C50C-407E-A947-70E740481C1C}">
                <a14:useLocalDpi xmlns:a14="http://schemas.microsoft.com/office/drawing/2010/main" val="0"/>
              </a:ext>
            </a:extLst>
          </a:blip>
          <a:srcRect l="7514" r="20155"/>
          <a:stretch/>
        </p:blipFill>
        <p:spPr>
          <a:xfrm>
            <a:off x="4567959" y="10"/>
            <a:ext cx="4576040" cy="6857990"/>
          </a:xfrm>
          <a:prstGeom prst="rect">
            <a:avLst/>
          </a:prstGeom>
          <a:effectLst/>
        </p:spPr>
      </p:pic>
      <p:sp>
        <p:nvSpPr>
          <p:cNvPr id="2" name="Title 1"/>
          <p:cNvSpPr>
            <a:spLocks noGrp="1"/>
          </p:cNvSpPr>
          <p:nvPr>
            <p:ph type="title"/>
          </p:nvPr>
        </p:nvSpPr>
        <p:spPr>
          <a:xfrm>
            <a:off x="486696" y="1300480"/>
            <a:ext cx="3845274" cy="1005389"/>
          </a:xfrm>
        </p:spPr>
        <p:txBody>
          <a:bodyPr>
            <a:normAutofit/>
          </a:bodyPr>
          <a:lstStyle/>
          <a:p>
            <a:pPr>
              <a:defRPr/>
            </a:pPr>
            <a:r>
              <a:rPr lang="en-GB" dirty="0"/>
              <a:t>1. Deliberately ignore</a:t>
            </a:r>
          </a:p>
        </p:txBody>
      </p:sp>
      <p:sp>
        <p:nvSpPr>
          <p:cNvPr id="4" name="Footer Placeholder 3"/>
          <p:cNvSpPr>
            <a:spLocks noGrp="1"/>
          </p:cNvSpPr>
          <p:nvPr>
            <p:ph type="ftr" sz="quarter" idx="11"/>
          </p:nvPr>
        </p:nvSpPr>
        <p:spPr>
          <a:xfrm>
            <a:off x="486696" y="6356350"/>
            <a:ext cx="3845273" cy="365125"/>
          </a:xfrm>
        </p:spPr>
        <p:txBody>
          <a:bodyPr>
            <a:normAutofit/>
          </a:bodyPr>
          <a:lstStyle/>
          <a:p>
            <a:pPr algn="l">
              <a:lnSpc>
                <a:spcPct val="90000"/>
              </a:lnSpc>
              <a:spcAft>
                <a:spcPts val="600"/>
              </a:spcAft>
            </a:pPr>
            <a:r>
              <a:rPr lang="en-GB"/>
              <a:t>Bite Sized Training - Brought to you by www.simplyinset.co.uk Call +447767 858360 or email bitesizedtraining@gmx.com</a:t>
            </a:r>
            <a:endParaRPr lang="en-US"/>
          </a:p>
        </p:txBody>
      </p:sp>
      <p:sp>
        <p:nvSpPr>
          <p:cNvPr id="5" name="Slide Number Placeholder 4"/>
          <p:cNvSpPr>
            <a:spLocks noGrp="1"/>
          </p:cNvSpPr>
          <p:nvPr>
            <p:ph type="sldNum" sz="quarter" idx="12"/>
          </p:nvPr>
        </p:nvSpPr>
        <p:spPr>
          <a:xfrm>
            <a:off x="8140446" y="6356350"/>
            <a:ext cx="514350" cy="365125"/>
          </a:xfrm>
        </p:spPr>
        <p:txBody>
          <a:bodyPr>
            <a:normAutofit/>
          </a:bodyPr>
          <a:lstStyle/>
          <a:p>
            <a:pPr algn="l">
              <a:spcAft>
                <a:spcPts val="600"/>
              </a:spcAft>
            </a:pPr>
            <a:fld id="{D57F1E4F-1CFF-5643-939E-217C01CDF565}" type="slidenum">
              <a:rPr lang="en-US">
                <a:solidFill>
                  <a:srgbClr val="FFFFFF"/>
                </a:solidFill>
              </a:rPr>
              <a:pPr algn="l">
                <a:spcAft>
                  <a:spcPts val="600"/>
                </a:spcAft>
              </a:pPr>
              <a:t>4</a:t>
            </a:fld>
            <a:endParaRPr lang="en-US">
              <a:solidFill>
                <a:srgbClr val="FFFFFF"/>
              </a:solidFill>
            </a:endParaRPr>
          </a:p>
        </p:txBody>
      </p:sp>
      <p:sp>
        <p:nvSpPr>
          <p:cNvPr id="28" name="Content Placeholder 10"/>
          <p:cNvSpPr>
            <a:spLocks noGrp="1"/>
          </p:cNvSpPr>
          <p:nvPr>
            <p:ph idx="1"/>
          </p:nvPr>
        </p:nvSpPr>
        <p:spPr>
          <a:xfrm>
            <a:off x="486697" y="2438400"/>
            <a:ext cx="3845272" cy="3785419"/>
          </a:xfrm>
        </p:spPr>
        <p:txBody>
          <a:bodyPr>
            <a:normAutofit/>
          </a:bodyPr>
          <a:lstStyle/>
          <a:p>
            <a:r>
              <a:rPr lang="en-US" sz="3200" b="1" dirty="0"/>
              <a:t>DON’T</a:t>
            </a:r>
            <a:r>
              <a:rPr lang="en-US" sz="3200" dirty="0"/>
              <a:t> ignore difficult </a:t>
            </a:r>
            <a:r>
              <a:rPr lang="en-US" sz="3200" dirty="0" err="1"/>
              <a:t>behaviour</a:t>
            </a:r>
            <a:r>
              <a:rPr lang="en-US" sz="3200" dirty="0"/>
              <a:t> forever.</a:t>
            </a:r>
          </a:p>
          <a:p>
            <a:r>
              <a:rPr lang="en-US" sz="3200" b="1" dirty="0"/>
              <a:t>DO</a:t>
            </a:r>
            <a:r>
              <a:rPr lang="en-US" sz="3200" dirty="0"/>
              <a:t> ignore things you can deal with later, better.</a:t>
            </a:r>
          </a:p>
        </p:txBody>
      </p:sp>
    </p:spTree>
    <p:extLst>
      <p:ext uri="{BB962C8B-B14F-4D97-AF65-F5344CB8AC3E}">
        <p14:creationId xmlns:p14="http://schemas.microsoft.com/office/powerpoint/2010/main" val="330220065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17" name="Content Placeholder 5" descr="do you know how to &lt;strong&gt;give advice&lt;/strong&gt; using these words"/>
          <p:cNvPicPr>
            <a:picLocks noGrp="1" noChangeAspect="1"/>
          </p:cNvPicPr>
          <p:nvPr>
            <p:ph idx="1"/>
          </p:nvPr>
        </p:nvPicPr>
        <p:blipFill rotWithShape="1">
          <a:blip r:embed="rId3">
            <a:extLst>
              <a:ext uri="{28A0092B-C50C-407E-A947-70E740481C1C}">
                <a14:useLocalDpi xmlns:a14="http://schemas.microsoft.com/office/drawing/2010/main" val="0"/>
              </a:ext>
            </a:extLst>
          </a:blip>
          <a:srcRect t="1465" b="8786"/>
          <a:stretch/>
        </p:blipFill>
        <p:spPr>
          <a:xfrm>
            <a:off x="20" y="10"/>
            <a:ext cx="9143980" cy="5395902"/>
          </a:xfrm>
          <a:prstGeom prst="rect">
            <a:avLst/>
          </a:prstGeom>
        </p:spPr>
      </p:pic>
      <p:sp>
        <p:nvSpPr>
          <p:cNvPr id="2" name="Title 1"/>
          <p:cNvSpPr>
            <a:spLocks noGrp="1"/>
          </p:cNvSpPr>
          <p:nvPr>
            <p:ph type="title"/>
          </p:nvPr>
        </p:nvSpPr>
        <p:spPr>
          <a:xfrm>
            <a:off x="628650" y="5534025"/>
            <a:ext cx="7886700" cy="822326"/>
          </a:xfrm>
        </p:spPr>
        <p:txBody>
          <a:bodyPr vert="horz" lIns="91440" tIns="45720" rIns="91440" bIns="45720" rtlCol="0" anchor="ctr">
            <a:normAutofit/>
          </a:bodyPr>
          <a:lstStyle/>
          <a:p>
            <a:pPr algn="ctr" defTabSz="914400">
              <a:defRPr/>
            </a:pPr>
            <a:r>
              <a:rPr lang="en-US" sz="4400" dirty="0"/>
              <a:t>2. Give advice before warnings</a:t>
            </a:r>
          </a:p>
        </p:txBody>
      </p:sp>
      <p:sp>
        <p:nvSpPr>
          <p:cNvPr id="4" name="Footer Placeholder 3"/>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457200">
              <a:lnSpc>
                <a:spcPct val="90000"/>
              </a:lnSpc>
              <a:spcAft>
                <a:spcPts val="600"/>
              </a:spcAft>
            </a:pPr>
            <a:r>
              <a:rPr lang="en-US" kern="1200">
                <a:solidFill>
                  <a:schemeClr val="tx1">
                    <a:tint val="75000"/>
                  </a:schemeClr>
                </a:solidFill>
                <a:latin typeface="+mn-lt"/>
                <a:ea typeface="+mn-ea"/>
                <a:cs typeface="+mn-cs"/>
              </a:rPr>
              <a:t>Bite Sized Training - Brought to you by www.simplyinset.co.uk Call +447767 858360 or email bitesizedtraining@gmx.com</a:t>
            </a:r>
          </a:p>
        </p:txBody>
      </p:sp>
      <p:sp>
        <p:nvSpPr>
          <p:cNvPr id="5" name="Slide Number Placeholder 4"/>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a:spcAft>
                <a:spcPts val="600"/>
              </a:spcAft>
            </a:pPr>
            <a:fld id="{D57F1E4F-1CFF-5643-939E-217C01CDF565}" type="slidenum">
              <a:rPr lang="en-US" sz="1200" smtClean="0"/>
              <a:pPr defTabSz="457200">
                <a:spcAft>
                  <a:spcPts val="600"/>
                </a:spcAft>
              </a:pPr>
              <a:t>2</a:t>
            </a:fld>
            <a:endParaRPr lang="en-US" sz="1200"/>
          </a:p>
        </p:txBody>
      </p:sp>
    </p:spTree>
    <p:extLst>
      <p:ext uri="{BB962C8B-B14F-4D97-AF65-F5344CB8AC3E}">
        <p14:creationId xmlns:p14="http://schemas.microsoft.com/office/powerpoint/2010/main" val="292485530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useBgFill="1">
        <p:nvSpPr>
          <p:cNvPr id="23" name="Rectangle 22">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Content Placeholder 5" descr="Minion Quotes - Minion Quotes"/>
          <p:cNvPicPr>
            <a:picLocks noGrp="1" noChangeAspect="1"/>
          </p:cNvPicPr>
          <p:nvPr>
            <p:ph idx="1"/>
          </p:nvPr>
        </p:nvPicPr>
        <p:blipFill rotWithShape="1">
          <a:blip r:embed="rId3">
            <a:extLst>
              <a:ext uri="{28A0092B-C50C-407E-A947-70E740481C1C}">
                <a14:useLocalDpi xmlns:a14="http://schemas.microsoft.com/office/drawing/2010/main" val="0"/>
              </a:ext>
            </a:extLst>
          </a:blip>
          <a:srcRect r="21374"/>
          <a:stretch/>
        </p:blipFill>
        <p:spPr>
          <a:xfrm>
            <a:off x="4434842" y="10"/>
            <a:ext cx="4709158"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cxnSp>
        <p:nvCxnSpPr>
          <p:cNvPr id="25" name="Straight Arrow Connector 24">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1490" y="2631125"/>
            <a:ext cx="3737610" cy="2397443"/>
          </a:xfrm>
        </p:spPr>
        <p:txBody>
          <a:bodyPr vert="horz" lIns="91440" tIns="45720" rIns="91440" bIns="45720" rtlCol="0" anchor="t">
            <a:normAutofit/>
          </a:bodyPr>
          <a:lstStyle/>
          <a:p>
            <a:pPr defTabSz="914400">
              <a:defRPr/>
            </a:pPr>
            <a:r>
              <a:rPr lang="en-US" sz="5600"/>
              <a:t>3. Focus on the key issue</a:t>
            </a:r>
          </a:p>
        </p:txBody>
      </p:sp>
      <p:sp>
        <p:nvSpPr>
          <p:cNvPr id="4" name="Footer Placeholder 3"/>
          <p:cNvSpPr>
            <a:spLocks noGrp="1"/>
          </p:cNvSpPr>
          <p:nvPr>
            <p:ph type="ftr" sz="quarter" idx="11"/>
          </p:nvPr>
        </p:nvSpPr>
        <p:spPr>
          <a:xfrm>
            <a:off x="491490" y="6356350"/>
            <a:ext cx="3086100" cy="365125"/>
          </a:xfrm>
        </p:spPr>
        <p:txBody>
          <a:bodyPr vert="horz" lIns="91440" tIns="45720" rIns="91440" bIns="45720" rtlCol="0" anchor="ctr">
            <a:normAutofit/>
          </a:bodyPr>
          <a:lstStyle/>
          <a:p>
            <a:pPr algn="l">
              <a:lnSpc>
                <a:spcPct val="90000"/>
              </a:lnSpc>
              <a:spcAft>
                <a:spcPts val="600"/>
              </a:spcAft>
              <a:defRPr/>
            </a:pPr>
            <a:r>
              <a:rPr lang="en-US" kern="1200">
                <a:solidFill>
                  <a:prstClr val="black">
                    <a:tint val="75000"/>
                  </a:prstClr>
                </a:solidFill>
                <a:latin typeface="Calibri" panose="020F0502020204030204"/>
                <a:ea typeface="+mn-ea"/>
                <a:cs typeface="+mn-cs"/>
              </a:rPr>
              <a:t>Bite Sized Training - Brought to you by www.simplyinset.co.uk Call +447767 858360 or email bitesizedtraining@gmx.com</a:t>
            </a:r>
          </a:p>
        </p:txBody>
      </p:sp>
      <p:sp>
        <p:nvSpPr>
          <p:cNvPr id="5" name="Slide Number Placeholder 4"/>
          <p:cNvSpPr>
            <a:spLocks noGrp="1"/>
          </p:cNvSpPr>
          <p:nvPr>
            <p:ph type="sldNum" sz="quarter" idx="12"/>
          </p:nvPr>
        </p:nvSpPr>
        <p:spPr>
          <a:xfrm>
            <a:off x="5206365" y="6356350"/>
            <a:ext cx="874395" cy="365125"/>
          </a:xfrm>
        </p:spPr>
        <p:txBody>
          <a:bodyPr vert="horz" lIns="91440" tIns="45720" rIns="91440" bIns="45720" rtlCol="0" anchor="ctr">
            <a:normAutofit/>
          </a:bodyPr>
          <a:lstStyle/>
          <a:p>
            <a:pPr>
              <a:spcAft>
                <a:spcPts val="600"/>
              </a:spcAft>
              <a:defRPr/>
            </a:pPr>
            <a:fld id="{D57F1E4F-1CFF-5643-939E-217C01CDF565}" type="slidenum">
              <a:rPr lang="en-US" sz="1200" smtClean="0">
                <a:solidFill>
                  <a:prstClr val="black">
                    <a:tint val="75000"/>
                  </a:prstClr>
                </a:solidFill>
                <a:latin typeface="Calibri" panose="020F0502020204030204"/>
              </a:rPr>
              <a:pPr>
                <a:spcAft>
                  <a:spcPts val="600"/>
                </a:spcAft>
                <a:defRPr/>
              </a:pPr>
              <a:t>2</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164503387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6" name="Content Placeholder 5" descr="How did you learn to ride a bike? Tell us your success story in the ..."/>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3894861"/>
            <a:ext cx="8162925" cy="16713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12274" y="4055729"/>
            <a:ext cx="7427161" cy="1325563"/>
          </a:xfrm>
        </p:spPr>
        <p:txBody>
          <a:bodyPr vert="horz" lIns="91440" tIns="45720" rIns="91440" bIns="45720" rtlCol="0" anchor="b">
            <a:normAutofit/>
          </a:bodyPr>
          <a:lstStyle/>
          <a:p>
            <a:pPr defTabSz="914400">
              <a:defRPr/>
            </a:pPr>
            <a:r>
              <a:rPr lang="en-US" sz="5200" dirty="0"/>
              <a:t>4. Use positive language</a:t>
            </a:r>
          </a:p>
        </p:txBody>
      </p:sp>
      <p:sp>
        <p:nvSpPr>
          <p:cNvPr id="4" name="Footer Placeholder 3"/>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457200">
              <a:lnSpc>
                <a:spcPct val="90000"/>
              </a:lnSpc>
              <a:spcAft>
                <a:spcPts val="600"/>
              </a:spcAft>
            </a:pPr>
            <a:r>
              <a:rPr lang="en-US" kern="1200">
                <a:solidFill>
                  <a:srgbClr val="FFFFFF"/>
                </a:solidFill>
                <a:latin typeface="+mn-lt"/>
                <a:ea typeface="+mn-ea"/>
                <a:cs typeface="+mn-cs"/>
              </a:rPr>
              <a:t>Bite Sized Training - Brought to you by www.simplyinset.co.uk Call +447767 858360 or email bitesizedtraining@gmx.com</a:t>
            </a:r>
          </a:p>
        </p:txBody>
      </p:sp>
      <p:sp>
        <p:nvSpPr>
          <p:cNvPr id="5" name="Slide Number Placeholder 4"/>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a:spcAft>
                <a:spcPts val="600"/>
              </a:spcAft>
            </a:pPr>
            <a:fld id="{D57F1E4F-1CFF-5643-939E-217C01CDF565}" type="slidenum">
              <a:rPr lang="en-US" sz="1000">
                <a:solidFill>
                  <a:srgbClr val="FFFFFF"/>
                </a:solidFill>
              </a:rPr>
              <a:pPr defTabSz="457200">
                <a:spcAft>
                  <a:spcPts val="600"/>
                </a:spcAft>
              </a:pPr>
              <a:t>7</a:t>
            </a:fld>
            <a:endParaRPr lang="en-US" sz="1000">
              <a:solidFill>
                <a:srgbClr val="FFFFFF"/>
              </a:solidFill>
            </a:endParaRPr>
          </a:p>
        </p:txBody>
      </p:sp>
    </p:spTree>
    <p:extLst>
      <p:ext uri="{BB962C8B-B14F-4D97-AF65-F5344CB8AC3E}">
        <p14:creationId xmlns:p14="http://schemas.microsoft.com/office/powerpoint/2010/main" val="39700612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14" name="Content Placeholder 5" descr="Life of an Educator: Top 10 &lt;strong&gt;questions&lt;/strong&gt; to ask yourself in 2012"/>
          <p:cNvPicPr>
            <a:picLocks noGrp="1" noChangeAspect="1"/>
          </p:cNvPicPr>
          <p:nvPr>
            <p:ph idx="1"/>
          </p:nvPr>
        </p:nvPicPr>
        <p:blipFill rotWithShape="1">
          <a:blip r:embed="rId3">
            <a:extLst>
              <a:ext uri="{28A0092B-C50C-407E-A947-70E740481C1C}">
                <a14:useLocalDpi xmlns:a14="http://schemas.microsoft.com/office/drawing/2010/main" val="0"/>
              </a:ext>
            </a:extLst>
          </a:blip>
          <a:srcRect t="9754" b="31236"/>
          <a:stretch/>
        </p:blipFill>
        <p:spPr>
          <a:xfrm>
            <a:off x="20" y="10"/>
            <a:ext cx="9143980" cy="5395902"/>
          </a:xfrm>
          <a:prstGeom prst="rect">
            <a:avLst/>
          </a:prstGeom>
        </p:spPr>
      </p:pic>
      <p:sp>
        <p:nvSpPr>
          <p:cNvPr id="2" name="Title 1"/>
          <p:cNvSpPr>
            <a:spLocks noGrp="1"/>
          </p:cNvSpPr>
          <p:nvPr>
            <p:ph type="title"/>
          </p:nvPr>
        </p:nvSpPr>
        <p:spPr>
          <a:xfrm>
            <a:off x="628650" y="5534025"/>
            <a:ext cx="7886700" cy="822326"/>
          </a:xfrm>
        </p:spPr>
        <p:txBody>
          <a:bodyPr vert="horz" lIns="91440" tIns="45720" rIns="91440" bIns="45720" rtlCol="0" anchor="ctr">
            <a:normAutofit/>
          </a:bodyPr>
          <a:lstStyle/>
          <a:p>
            <a:pPr algn="ctr" defTabSz="914400">
              <a:defRPr/>
            </a:pPr>
            <a:br>
              <a:rPr lang="en-US" sz="2400" dirty="0"/>
            </a:br>
            <a:r>
              <a:rPr lang="en-US" sz="2400" dirty="0"/>
              <a:t>5. Make statements not questions</a:t>
            </a:r>
          </a:p>
        </p:txBody>
      </p:sp>
      <p:sp>
        <p:nvSpPr>
          <p:cNvPr id="4" name="Footer Placeholder 3"/>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457200">
              <a:lnSpc>
                <a:spcPct val="90000"/>
              </a:lnSpc>
              <a:spcAft>
                <a:spcPts val="600"/>
              </a:spcAft>
            </a:pPr>
            <a:r>
              <a:rPr lang="en-US" kern="1200">
                <a:solidFill>
                  <a:schemeClr val="tx1">
                    <a:tint val="75000"/>
                  </a:schemeClr>
                </a:solidFill>
                <a:latin typeface="+mn-lt"/>
                <a:ea typeface="+mn-ea"/>
                <a:cs typeface="+mn-cs"/>
              </a:rPr>
              <a:t>Bite Sized Training - Brought to you by www.simplyinset.co.uk Call +447767 858360 or email bitesizedtraining@gmx.com</a:t>
            </a:r>
          </a:p>
        </p:txBody>
      </p:sp>
      <p:sp>
        <p:nvSpPr>
          <p:cNvPr id="5" name="Slide Number Placeholder 4"/>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a:spcAft>
                <a:spcPts val="600"/>
              </a:spcAft>
            </a:pPr>
            <a:fld id="{D57F1E4F-1CFF-5643-939E-217C01CDF565}" type="slidenum">
              <a:rPr lang="en-US" sz="1200"/>
              <a:pPr defTabSz="457200">
                <a:spcAft>
                  <a:spcPts val="600"/>
                </a:spcAft>
              </a:pPr>
              <a:t>2</a:t>
            </a:fld>
            <a:endParaRPr lang="en-US" sz="1200"/>
          </a:p>
        </p:txBody>
      </p:sp>
    </p:spTree>
    <p:extLst>
      <p:ext uri="{BB962C8B-B14F-4D97-AF65-F5344CB8AC3E}">
        <p14:creationId xmlns:p14="http://schemas.microsoft.com/office/powerpoint/2010/main" val="266427142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6" name="Content Placeholder 5" descr="&lt;strong&gt;choices&lt;/strong&gt;.jpg"/>
          <p:cNvPicPr>
            <a:picLocks noGrp="1" noChangeAspect="1"/>
          </p:cNvPicPr>
          <p:nvPr>
            <p:ph idx="1"/>
          </p:nvPr>
        </p:nvPicPr>
        <p:blipFill rotWithShape="1">
          <a:blip r:embed="rId3">
            <a:extLst>
              <a:ext uri="{28A0092B-C50C-407E-A947-70E740481C1C}">
                <a14:useLocalDpi xmlns:a14="http://schemas.microsoft.com/office/drawing/2010/main" val="0"/>
              </a:ext>
            </a:extLst>
          </a:blip>
          <a:srcRect l="4355" r="10916" b="2"/>
          <a:stretch/>
        </p:blipFill>
        <p:spPr>
          <a:xfrm>
            <a:off x="20" y="10"/>
            <a:ext cx="9143980" cy="5395902"/>
          </a:xfrm>
          <a:prstGeom prst="rect">
            <a:avLst/>
          </a:prstGeom>
        </p:spPr>
      </p:pic>
      <p:sp>
        <p:nvSpPr>
          <p:cNvPr id="2" name="Title 1"/>
          <p:cNvSpPr>
            <a:spLocks noGrp="1"/>
          </p:cNvSpPr>
          <p:nvPr>
            <p:ph type="title"/>
          </p:nvPr>
        </p:nvSpPr>
        <p:spPr>
          <a:xfrm>
            <a:off x="628650" y="5534025"/>
            <a:ext cx="7886700" cy="822326"/>
          </a:xfrm>
        </p:spPr>
        <p:txBody>
          <a:bodyPr vert="horz" lIns="91440" tIns="45720" rIns="91440" bIns="45720" rtlCol="0" anchor="ctr">
            <a:normAutofit/>
          </a:bodyPr>
          <a:lstStyle/>
          <a:p>
            <a:pPr algn="ctr" defTabSz="914400">
              <a:defRPr/>
            </a:pPr>
            <a:r>
              <a:rPr lang="en-US" sz="4400" dirty="0"/>
              <a:t>6. Use ‘Either …. Or … ‘ choices</a:t>
            </a:r>
          </a:p>
        </p:txBody>
      </p:sp>
      <p:sp>
        <p:nvSpPr>
          <p:cNvPr id="4" name="Footer Placeholder 3"/>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457200">
              <a:lnSpc>
                <a:spcPct val="90000"/>
              </a:lnSpc>
              <a:spcAft>
                <a:spcPts val="600"/>
              </a:spcAft>
            </a:pPr>
            <a:r>
              <a:rPr lang="en-US" kern="1200">
                <a:solidFill>
                  <a:schemeClr val="tx1">
                    <a:tint val="75000"/>
                  </a:schemeClr>
                </a:solidFill>
                <a:latin typeface="+mn-lt"/>
                <a:ea typeface="+mn-ea"/>
                <a:cs typeface="+mn-cs"/>
              </a:rPr>
              <a:t>Bite Sized Training - Brought to you by www.simplyinset.co.uk Call +447767 858360 or email bitesizedtraining@gmx.com</a:t>
            </a:r>
          </a:p>
        </p:txBody>
      </p:sp>
      <p:sp>
        <p:nvSpPr>
          <p:cNvPr id="5" name="Slide Number Placeholder 4"/>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a:spcAft>
                <a:spcPts val="600"/>
              </a:spcAft>
            </a:pPr>
            <a:fld id="{D57F1E4F-1CFF-5643-939E-217C01CDF565}" type="slidenum">
              <a:rPr lang="en-US" sz="1200" smtClean="0"/>
              <a:pPr defTabSz="457200">
                <a:spcAft>
                  <a:spcPts val="600"/>
                </a:spcAft>
              </a:pPr>
              <a:t>9</a:t>
            </a:fld>
            <a:endParaRPr lang="en-US" sz="1200"/>
          </a:p>
        </p:txBody>
      </p:sp>
    </p:spTree>
    <p:extLst>
      <p:ext uri="{BB962C8B-B14F-4D97-AF65-F5344CB8AC3E}">
        <p14:creationId xmlns:p14="http://schemas.microsoft.com/office/powerpoint/2010/main" val="15058189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theme/theme1.xml><?xml version="1.0" encoding="utf-8"?>
<a:theme xmlns:a="http://schemas.openxmlformats.org/drawingml/2006/main" name="BITE SIZED TRAINING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7D9C8B-3FF8-4D0E-9D07-14C522E5C8F0}" vid="{66549ADD-017A-444F-A0F5-4EC54D315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BITE SIZED TRAINING TEMPLATE</Template>
  <TotalTime>114</TotalTime>
  <Words>2373</Words>
  <Application>Microsoft Office PowerPoint</Application>
  <PresentationFormat>On-screen Show (4:3)</PresentationFormat>
  <Paragraphs>226</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Symbol</vt:lpstr>
      <vt:lpstr>Times New Roman</vt:lpstr>
      <vt:lpstr>BITE SIZED TRAINING TEMPLATE</vt:lpstr>
      <vt:lpstr>Choices</vt:lpstr>
      <vt:lpstr>Outcomes from today</vt:lpstr>
      <vt:lpstr>BEHAVIOUR ACTIVITY</vt:lpstr>
      <vt:lpstr>1. Deliberately ignore</vt:lpstr>
      <vt:lpstr>2. Give advice before warnings</vt:lpstr>
      <vt:lpstr>3. Focus on the key issue</vt:lpstr>
      <vt:lpstr>4. Use positive language</vt:lpstr>
      <vt:lpstr> 5. Make statements not questions</vt:lpstr>
      <vt:lpstr>6. Use ‘Either …. Or … ‘ choices</vt:lpstr>
      <vt:lpstr>7. Use ‘I’</vt:lpstr>
      <vt:lpstr>8. K.I.S.S. (Keep it short and simple)</vt:lpstr>
      <vt:lpstr>9. Use only ONE formal warning</vt:lpstr>
      <vt:lpstr>10. Allow for compliance time</vt:lpstr>
      <vt:lpstr>11. Be consistent</vt:lpstr>
      <vt:lpstr>Make it Work at Work</vt:lpstr>
      <vt:lpstr>Where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Starting to Lead</dc:title>
  <dc:creator>Steve Burnage</dc:creator>
  <cp:lastModifiedBy>Steve Burnage</cp:lastModifiedBy>
  <cp:revision>10</cp:revision>
  <dcterms:created xsi:type="dcterms:W3CDTF">2017-06-11T16:37:20Z</dcterms:created>
  <dcterms:modified xsi:type="dcterms:W3CDTF">2017-08-28T07:52:03Z</dcterms:modified>
</cp:coreProperties>
</file>