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318" r:id="rId5"/>
    <p:sldId id="339" r:id="rId6"/>
    <p:sldId id="33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347"/>
    <a:srgbClr val="243053"/>
    <a:srgbClr val="262E54"/>
    <a:srgbClr val="6A002E"/>
    <a:srgbClr val="77002A"/>
    <a:srgbClr val="EB0D2E"/>
    <a:srgbClr val="892763"/>
    <a:srgbClr val="1C0045"/>
    <a:srgbClr val="7C2A54"/>
    <a:srgbClr val="120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43E16-49C7-4F72-A569-8781C26360E2}" v="17" dt="2025-02-02T19:35:35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8" autoAdjust="0"/>
  </p:normalViewPr>
  <p:slideViewPr>
    <p:cSldViewPr snapToGrid="0">
      <p:cViewPr varScale="1">
        <p:scale>
          <a:sx n="48" d="100"/>
          <a:sy n="48" d="100"/>
        </p:scale>
        <p:origin x="17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Williams" userId="66cc32b0-5404-4df1-bf4b-faa5fd914486" providerId="ADAL" clId="{7A243E16-49C7-4F72-A569-8781C26360E2}"/>
    <pc:docChg chg="undo custSel addSld delSld modSld">
      <pc:chgData name="Aimee Williams" userId="66cc32b0-5404-4df1-bf4b-faa5fd914486" providerId="ADAL" clId="{7A243E16-49C7-4F72-A569-8781C26360E2}" dt="2025-02-02T19:35:38.918" v="92" actId="20577"/>
      <pc:docMkLst>
        <pc:docMk/>
      </pc:docMkLst>
      <pc:sldChg chg="del">
        <pc:chgData name="Aimee Williams" userId="66cc32b0-5404-4df1-bf4b-faa5fd914486" providerId="ADAL" clId="{7A243E16-49C7-4F72-A569-8781C26360E2}" dt="2025-02-02T11:56:21.209" v="3" actId="47"/>
        <pc:sldMkLst>
          <pc:docMk/>
          <pc:sldMk cId="871543918" sldId="286"/>
        </pc:sldMkLst>
      </pc:sldChg>
      <pc:sldChg chg="del">
        <pc:chgData name="Aimee Williams" userId="66cc32b0-5404-4df1-bf4b-faa5fd914486" providerId="ADAL" clId="{7A243E16-49C7-4F72-A569-8781C26360E2}" dt="2025-02-02T11:56:13.062" v="0" actId="47"/>
        <pc:sldMkLst>
          <pc:docMk/>
          <pc:sldMk cId="1823654733" sldId="292"/>
        </pc:sldMkLst>
      </pc:sldChg>
      <pc:sldChg chg="del">
        <pc:chgData name="Aimee Williams" userId="66cc32b0-5404-4df1-bf4b-faa5fd914486" providerId="ADAL" clId="{7A243E16-49C7-4F72-A569-8781C26360E2}" dt="2025-02-02T11:56:13.062" v="0" actId="47"/>
        <pc:sldMkLst>
          <pc:docMk/>
          <pc:sldMk cId="3106110711" sldId="313"/>
        </pc:sldMkLst>
      </pc:sldChg>
      <pc:sldChg chg="del">
        <pc:chgData name="Aimee Williams" userId="66cc32b0-5404-4df1-bf4b-faa5fd914486" providerId="ADAL" clId="{7A243E16-49C7-4F72-A569-8781C26360E2}" dt="2025-02-02T11:56:19.581" v="2" actId="47"/>
        <pc:sldMkLst>
          <pc:docMk/>
          <pc:sldMk cId="25448708" sldId="314"/>
        </pc:sldMkLst>
      </pc:sldChg>
      <pc:sldChg chg="del">
        <pc:chgData name="Aimee Williams" userId="66cc32b0-5404-4df1-bf4b-faa5fd914486" providerId="ADAL" clId="{7A243E16-49C7-4F72-A569-8781C26360E2}" dt="2025-02-02T11:56:19.581" v="2" actId="47"/>
        <pc:sldMkLst>
          <pc:docMk/>
          <pc:sldMk cId="1367411307" sldId="315"/>
        </pc:sldMkLst>
      </pc:sldChg>
      <pc:sldChg chg="del">
        <pc:chgData name="Aimee Williams" userId="66cc32b0-5404-4df1-bf4b-faa5fd914486" providerId="ADAL" clId="{7A243E16-49C7-4F72-A569-8781C26360E2}" dt="2025-02-02T11:56:15.770" v="1" actId="47"/>
        <pc:sldMkLst>
          <pc:docMk/>
          <pc:sldMk cId="3199718831" sldId="316"/>
        </pc:sldMkLst>
      </pc:sldChg>
      <pc:sldChg chg="del">
        <pc:chgData name="Aimee Williams" userId="66cc32b0-5404-4df1-bf4b-faa5fd914486" providerId="ADAL" clId="{7A243E16-49C7-4F72-A569-8781C26360E2}" dt="2025-02-02T11:56:19.581" v="2" actId="47"/>
        <pc:sldMkLst>
          <pc:docMk/>
          <pc:sldMk cId="1135287398" sldId="317"/>
        </pc:sldMkLst>
      </pc:sldChg>
      <pc:sldChg chg="modSp mod">
        <pc:chgData name="Aimee Williams" userId="66cc32b0-5404-4df1-bf4b-faa5fd914486" providerId="ADAL" clId="{7A243E16-49C7-4F72-A569-8781C26360E2}" dt="2025-02-02T16:34:28.436" v="5" actId="14734"/>
        <pc:sldMkLst>
          <pc:docMk/>
          <pc:sldMk cId="3216573661" sldId="318"/>
        </pc:sldMkLst>
        <pc:graphicFrameChg chg="modGraphic">
          <ac:chgData name="Aimee Williams" userId="66cc32b0-5404-4df1-bf4b-faa5fd914486" providerId="ADAL" clId="{7A243E16-49C7-4F72-A569-8781C26360E2}" dt="2025-02-02T16:34:28.436" v="5" actId="14734"/>
          <ac:graphicFrameMkLst>
            <pc:docMk/>
            <pc:sldMk cId="3216573661" sldId="318"/>
            <ac:graphicFrameMk id="6" creationId="{0F30CC78-E27C-1B0C-A98B-0CCFE0F26AD5}"/>
          </ac:graphicFrameMkLst>
        </pc:graphicFrameChg>
      </pc:sldChg>
      <pc:sldChg chg="del">
        <pc:chgData name="Aimee Williams" userId="66cc32b0-5404-4df1-bf4b-faa5fd914486" providerId="ADAL" clId="{7A243E16-49C7-4F72-A569-8781C26360E2}" dt="2025-02-02T11:56:15.770" v="1" actId="47"/>
        <pc:sldMkLst>
          <pc:docMk/>
          <pc:sldMk cId="3947335477" sldId="319"/>
        </pc:sldMkLst>
      </pc:sldChg>
      <pc:sldChg chg="del">
        <pc:chgData name="Aimee Williams" userId="66cc32b0-5404-4df1-bf4b-faa5fd914486" providerId="ADAL" clId="{7A243E16-49C7-4F72-A569-8781C26360E2}" dt="2025-02-02T11:56:19.581" v="2" actId="47"/>
        <pc:sldMkLst>
          <pc:docMk/>
          <pc:sldMk cId="559246198" sldId="334"/>
        </pc:sldMkLst>
      </pc:sldChg>
      <pc:sldChg chg="del">
        <pc:chgData name="Aimee Williams" userId="66cc32b0-5404-4df1-bf4b-faa5fd914486" providerId="ADAL" clId="{7A243E16-49C7-4F72-A569-8781C26360E2}" dt="2025-02-02T11:56:19.581" v="2" actId="47"/>
        <pc:sldMkLst>
          <pc:docMk/>
          <pc:sldMk cId="2656131102" sldId="335"/>
        </pc:sldMkLst>
      </pc:sldChg>
      <pc:sldChg chg="del">
        <pc:chgData name="Aimee Williams" userId="66cc32b0-5404-4df1-bf4b-faa5fd914486" providerId="ADAL" clId="{7A243E16-49C7-4F72-A569-8781C26360E2}" dt="2025-02-02T11:56:13.062" v="0" actId="47"/>
        <pc:sldMkLst>
          <pc:docMk/>
          <pc:sldMk cId="2941832234" sldId="336"/>
        </pc:sldMkLst>
      </pc:sldChg>
      <pc:sldChg chg="del">
        <pc:chgData name="Aimee Williams" userId="66cc32b0-5404-4df1-bf4b-faa5fd914486" providerId="ADAL" clId="{7A243E16-49C7-4F72-A569-8781C26360E2}" dt="2025-02-02T11:56:13.062" v="0" actId="47"/>
        <pc:sldMkLst>
          <pc:docMk/>
          <pc:sldMk cId="3787051483" sldId="337"/>
        </pc:sldMkLst>
      </pc:sldChg>
      <pc:sldChg chg="addSp delSp modSp new mod">
        <pc:chgData name="Aimee Williams" userId="66cc32b0-5404-4df1-bf4b-faa5fd914486" providerId="ADAL" clId="{7A243E16-49C7-4F72-A569-8781C26360E2}" dt="2025-02-02T19:35:38.918" v="92" actId="20577"/>
        <pc:sldMkLst>
          <pc:docMk/>
          <pc:sldMk cId="4037471499" sldId="339"/>
        </pc:sldMkLst>
        <pc:spChg chg="del">
          <ac:chgData name="Aimee Williams" userId="66cc32b0-5404-4df1-bf4b-faa5fd914486" providerId="ADAL" clId="{7A243E16-49C7-4F72-A569-8781C26360E2}" dt="2025-02-02T16:35:43.212" v="10" actId="478"/>
          <ac:spMkLst>
            <pc:docMk/>
            <pc:sldMk cId="4037471499" sldId="339"/>
            <ac:spMk id="2" creationId="{FD80D388-2C25-C58F-DD10-F9A78252A7D6}"/>
          </ac:spMkLst>
        </pc:spChg>
        <pc:spChg chg="del">
          <ac:chgData name="Aimee Williams" userId="66cc32b0-5404-4df1-bf4b-faa5fd914486" providerId="ADAL" clId="{7A243E16-49C7-4F72-A569-8781C26360E2}" dt="2025-02-02T16:35:33.056" v="7"/>
          <ac:spMkLst>
            <pc:docMk/>
            <pc:sldMk cId="4037471499" sldId="339"/>
            <ac:spMk id="3" creationId="{DD35CCAD-AA57-E8C4-ADA0-E5862E48ED5F}"/>
          </ac:spMkLst>
        </pc:spChg>
        <pc:spChg chg="add del mod">
          <ac:chgData name="Aimee Williams" userId="66cc32b0-5404-4df1-bf4b-faa5fd914486" providerId="ADAL" clId="{7A243E16-49C7-4F72-A569-8781C26360E2}" dt="2025-02-02T16:35:45.303" v="11" actId="478"/>
          <ac:spMkLst>
            <pc:docMk/>
            <pc:sldMk cId="4037471499" sldId="339"/>
            <ac:spMk id="5" creationId="{978C8DEA-971B-AFD6-D68A-5E27AD39CC62}"/>
          </ac:spMkLst>
        </pc:spChg>
        <pc:spChg chg="add mod">
          <ac:chgData name="Aimee Williams" userId="66cc32b0-5404-4df1-bf4b-faa5fd914486" providerId="ADAL" clId="{7A243E16-49C7-4F72-A569-8781C26360E2}" dt="2025-02-02T16:40:35.724" v="50" actId="20577"/>
          <ac:spMkLst>
            <pc:docMk/>
            <pc:sldMk cId="4037471499" sldId="339"/>
            <ac:spMk id="6" creationId="{A1A73639-FC39-1716-470F-2BEBA73A953B}"/>
          </ac:spMkLst>
        </pc:spChg>
        <pc:graphicFrameChg chg="add mod modGraphic">
          <ac:chgData name="Aimee Williams" userId="66cc32b0-5404-4df1-bf4b-faa5fd914486" providerId="ADAL" clId="{7A243E16-49C7-4F72-A569-8781C26360E2}" dt="2025-02-02T19:35:38.918" v="92" actId="20577"/>
          <ac:graphicFrameMkLst>
            <pc:docMk/>
            <pc:sldMk cId="4037471499" sldId="339"/>
            <ac:graphicFrameMk id="4" creationId="{BDC056A3-7095-7102-D2EA-9D0322559AE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3C0A-B02A-F54D-9118-508CC684D252}" type="datetimeFigureOut"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AE2D-EF5E-1A4F-8EF1-913E3597DA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0C58-B65C-4B83-B89B-FF7AD23E8285}" type="datetimeFigureOut">
              <a:rPr lang="en-GB" smtClean="0"/>
              <a:pPr/>
              <a:t>02/02/2025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3F39-8ADC-49BB-9CDB-A739932188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0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A989-49D9-4E3F-5055-3EC04A25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BCECD-467E-6B0D-32E4-D2184BB86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17374-84BC-512D-2E9D-0A0291825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b="0" dirty="0"/>
              <a:t>Curriculum group away day to Harper Adams to plan KS4 and KS5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0" dirty="0"/>
              <a:t>KS3 to be planned by individual academies</a:t>
            </a:r>
          </a:p>
          <a:p>
            <a:pPr>
              <a:buFont typeface="Arial" panose="020B0604020202020204" pitchFamily="34" charset="0"/>
              <a:buNone/>
            </a:pPr>
            <a:endParaRPr lang="en-US" b="0" dirty="0"/>
          </a:p>
          <a:p>
            <a:pPr>
              <a:buFont typeface="Arial" panose="020B0604020202020204" pitchFamily="34" charset="0"/>
              <a:buNone/>
            </a:pPr>
            <a:r>
              <a:rPr lang="en-US" b="0" dirty="0"/>
              <a:t>To be integrated into curriculum maps already established in academies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9DBB8-C97D-4AC0-081C-B542E2599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3F39-8ADC-49BB-9CDB-A7399321882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B406-4602-914E-6D18-E5657E462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5679A-A2C0-B271-AFBD-9069E0B6F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44D04-E268-12E7-EFA9-52DB28743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b="0" dirty="0"/>
              <a:t>Curriculum group away day to Harper Adams to plan KS4 and KS5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0" dirty="0"/>
              <a:t>KS3 to be planned by individual academies</a:t>
            </a:r>
          </a:p>
          <a:p>
            <a:pPr>
              <a:buFont typeface="Arial" panose="020B0604020202020204" pitchFamily="34" charset="0"/>
              <a:buNone/>
            </a:pPr>
            <a:endParaRPr lang="en-US" b="0" dirty="0"/>
          </a:p>
          <a:p>
            <a:pPr>
              <a:buFont typeface="Arial" panose="020B0604020202020204" pitchFamily="34" charset="0"/>
              <a:buNone/>
            </a:pPr>
            <a:r>
              <a:rPr lang="en-US" b="0" dirty="0"/>
              <a:t>To be integrated into curriculum maps already established in academies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CF55-7AE4-05A0-8135-87420B869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3F39-8ADC-49BB-9CDB-A7399321882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429000"/>
            <a:ext cx="7232848" cy="732284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1" i="0" spc="3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ED39F9-595A-704C-B321-B33A6C0C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8053"/>
            <a:ext cx="8147248" cy="11430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8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04864"/>
            <a:ext cx="7772400" cy="1224136"/>
          </a:xfrm>
        </p:spPr>
        <p:txBody>
          <a:bodyPr anchor="b">
            <a:normAutofit/>
          </a:bodyPr>
          <a:lstStyle>
            <a:lvl1pPr algn="r">
              <a:defRPr sz="28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429000"/>
            <a:ext cx="7772400" cy="977900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1" i="0" spc="3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3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t">
            <a:noAutofit/>
          </a:bodyPr>
          <a:lstStyle>
            <a:lvl1pPr marL="0" indent="0">
              <a:buNone/>
              <a:defRPr sz="1600" b="1" i="0" spc="3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4C8DD67-2305-2C49-8977-83E27AA05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613" y="2292350"/>
            <a:ext cx="4040188" cy="3080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1DBB37-A41E-1D4D-BB13-F483D21D7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6612" y="1535113"/>
            <a:ext cx="4040188" cy="38381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0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3272265-D306-F347-BCDB-91C7DDC81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535113"/>
            <a:ext cx="8229600" cy="4054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6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ED47F-4461-0344-BF83-0847D5FD3C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071" y="5373216"/>
            <a:ext cx="1428729" cy="10801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8E83D9-8D33-0E4B-894F-3B78ADB15CA2}"/>
              </a:ext>
            </a:extLst>
          </p:cNvPr>
          <p:cNvGrpSpPr/>
          <p:nvPr userDrawn="1"/>
        </p:nvGrpSpPr>
        <p:grpSpPr>
          <a:xfrm>
            <a:off x="436324" y="6014571"/>
            <a:ext cx="5575836" cy="510076"/>
            <a:chOff x="436324" y="6014571"/>
            <a:chExt cx="5575836" cy="510076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9184796-711F-B643-BB70-F56E15878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24" y="6014571"/>
              <a:ext cx="5575836" cy="510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u="none" strike="noStrike" cap="none" normalizeH="0" baseline="0" err="1">
                  <a:ln>
                    <a:noFill/>
                  </a:ln>
                  <a:solidFill>
                    <a:schemeClr val="tx2"/>
                  </a:solidFill>
                  <a:effectLst/>
                  <a:latin typeface="Georgia" panose="02040502050405020303" pitchFamily="18" charset="0"/>
                  <a:ea typeface="Century Gothic" panose="020B0502020202020204" pitchFamily="34" charset="0"/>
                  <a:cs typeface="Arial" panose="020B0604020202020204" pitchFamily="34" charset="0"/>
                </a:rPr>
                <a:t>threespirestrust.org</a:t>
              </a:r>
              <a:endParaRPr kumimoji="0" lang="en-US" altLang="en-US" sz="800" b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Tel: 01785 526011 </a:t>
              </a: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|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altLang="en-US" sz="10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contact@threespirestrust.org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|    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  @3spirestrust</a:t>
              </a:r>
              <a:endPara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38E813-83D4-2A4A-BDB0-7FB298125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11054" y="6352657"/>
              <a:ext cx="124842" cy="100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4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78" r:id="rId5"/>
    <p:sldLayoutId id="2147483681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/>
        <a:buNone/>
        <a:defRPr sz="1600" b="0" i="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b="0" i="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200" b="0" i="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200" b="0" i="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5FF75-E150-D9B2-06BF-C59060712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C4CA7E5-2196-F277-CE6B-B392B11A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51" y="232011"/>
            <a:ext cx="6172200" cy="58734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KS3 Curriculum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30CC78-E27C-1B0C-A98B-0CCFE0F26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72610"/>
              </p:ext>
            </p:extLst>
          </p:nvPr>
        </p:nvGraphicFramePr>
        <p:xfrm>
          <a:off x="566277" y="809997"/>
          <a:ext cx="8204547" cy="535383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4849">
                  <a:extLst>
                    <a:ext uri="{9D8B030D-6E8A-4147-A177-3AD203B41FA5}">
                      <a16:colId xmlns:a16="http://schemas.microsoft.com/office/drawing/2014/main" val="1433939661"/>
                    </a:ext>
                  </a:extLst>
                </a:gridCol>
                <a:gridCol w="2734849">
                  <a:extLst>
                    <a:ext uri="{9D8B030D-6E8A-4147-A177-3AD203B41FA5}">
                      <a16:colId xmlns:a16="http://schemas.microsoft.com/office/drawing/2014/main" val="617678759"/>
                    </a:ext>
                  </a:extLst>
                </a:gridCol>
                <a:gridCol w="2734849">
                  <a:extLst>
                    <a:ext uri="{9D8B030D-6E8A-4147-A177-3AD203B41FA5}">
                      <a16:colId xmlns:a16="http://schemas.microsoft.com/office/drawing/2014/main" val="3915827693"/>
                    </a:ext>
                  </a:extLst>
                </a:gridCol>
              </a:tblGrid>
              <a:tr h="3054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16629"/>
                  </a:ext>
                </a:extLst>
              </a:tr>
              <a:tr h="30549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AI Compass</a:t>
                      </a:r>
                    </a:p>
                    <a:p>
                      <a:pPr algn="ctr"/>
                      <a:r>
                        <a:rPr lang="en-GB" sz="1100" b="1" dirty="0"/>
                        <a:t>Inc. </a:t>
                      </a:r>
                      <a:r>
                        <a:rPr lang="en-GB" sz="1100" b="1" dirty="0" err="1"/>
                        <a:t>Litebites</a:t>
                      </a:r>
                      <a:endParaRPr lang="en-GB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44072"/>
                  </a:ext>
                </a:extLst>
              </a:tr>
              <a:tr h="3885725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Foundations</a:t>
                      </a:r>
                    </a:p>
                    <a:p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1. What is AI? Understanding the Basics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Overview of AI and how it works.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Examples of AI in daily life and education.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Introduction to ethical considerations.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Identifying real vs. AI-generated examples.</a:t>
                      </a:r>
                    </a:p>
                    <a:p>
                      <a:pPr lvl="1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AI as a Learning Tool: Benefits and Limits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How AI can help with research, organization, and brainstorming.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Understanding what AI cannot do (e.g., critical thinking, creativity).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Scenarios to decide when to use or not use AI</a:t>
                      </a:r>
                    </a:p>
                    <a:p>
                      <a:pPr lvl="1" algn="l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Experiences</a:t>
                      </a:r>
                    </a:p>
                    <a:p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Exploring AI Applications</a:t>
                      </a:r>
                    </a:p>
                    <a:p>
                      <a:endParaRPr lang="en-GB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3. Responsible Use of AI in Research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How to use AI for gathering information.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Avoiding plagiarism and giving credit to sources.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Proper vs. improper AI use in a research example.</a:t>
                      </a:r>
                    </a:p>
                    <a:p>
                      <a:pPr lvl="1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4. Privacy Matters: Staying Safe with AI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What happens to your data when using AI tools.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Tips for protecting personal information online.</a:t>
                      </a:r>
                    </a:p>
                    <a:p>
                      <a:pPr lvl="1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Spotting unsafe AI practices.</a:t>
                      </a:r>
                    </a:p>
                    <a:p>
                      <a:endParaRPr lang="en-GB" sz="10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Experiences</a:t>
                      </a:r>
                    </a:p>
                    <a:p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Critical Thinking</a:t>
                      </a:r>
                    </a:p>
                    <a:p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Spotting Bias in AI Outputs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Understanding bias in AI-generated content.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How to identify incomplete or biased information.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Analyzing biased AI responses.</a:t>
                      </a:r>
                    </a:p>
                    <a:p>
                      <a:pPr lvl="1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. Using AI for Collaboration and Creativity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Tools for generating ideas or working on group projects.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Balancing AI input with personal contributions.</a:t>
                      </a:r>
                    </a:p>
                    <a:p>
                      <a:pPr lvl="1"/>
                      <a:r>
                        <a:rPr 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Quiz: Creative uses of AI vs. over-reliance.</a:t>
                      </a:r>
                    </a:p>
                    <a:p>
                      <a:pPr lvl="1"/>
                      <a:endParaRPr lang="en-GB" sz="1050" dirty="0"/>
                    </a:p>
                    <a:p>
                      <a:endParaRPr lang="en-GB" sz="10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Experiences</a:t>
                      </a:r>
                    </a:p>
                    <a:p>
                      <a:pPr algn="ctr"/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45971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Certificated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Certificated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Certificated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12571"/>
                  </a:ext>
                </a:extLst>
              </a:tr>
              <a:tr h="33019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TST AI Licence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12883"/>
                  </a:ext>
                </a:extLst>
              </a:tr>
            </a:tbl>
          </a:graphicData>
        </a:graphic>
      </p:graphicFrame>
      <p:pic>
        <p:nvPicPr>
          <p:cNvPr id="1026" name="Picture 2" descr="Harper Adams University - Home">
            <a:extLst>
              <a:ext uri="{FF2B5EF4-FFF2-40B4-BE49-F238E27FC236}">
                <a16:creationId xmlns:a16="http://schemas.microsoft.com/office/drawing/2014/main" id="{136F3F1B-5CC2-1F17-7D93-90CCFEA16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29649" r="17237" b="30819"/>
          <a:stretch/>
        </p:blipFill>
        <p:spPr bwMode="auto">
          <a:xfrm>
            <a:off x="5958927" y="5872473"/>
            <a:ext cx="830179" cy="2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7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056A3-7095-7102-D2EA-9D0322559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43185"/>
              </p:ext>
            </p:extLst>
          </p:nvPr>
        </p:nvGraphicFramePr>
        <p:xfrm>
          <a:off x="1147982" y="1109843"/>
          <a:ext cx="7042428" cy="42589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60607">
                  <a:extLst>
                    <a:ext uri="{9D8B030D-6E8A-4147-A177-3AD203B41FA5}">
                      <a16:colId xmlns:a16="http://schemas.microsoft.com/office/drawing/2014/main" val="4275110756"/>
                    </a:ext>
                  </a:extLst>
                </a:gridCol>
                <a:gridCol w="1760607">
                  <a:extLst>
                    <a:ext uri="{9D8B030D-6E8A-4147-A177-3AD203B41FA5}">
                      <a16:colId xmlns:a16="http://schemas.microsoft.com/office/drawing/2014/main" val="2728209560"/>
                    </a:ext>
                  </a:extLst>
                </a:gridCol>
                <a:gridCol w="1760607">
                  <a:extLst>
                    <a:ext uri="{9D8B030D-6E8A-4147-A177-3AD203B41FA5}">
                      <a16:colId xmlns:a16="http://schemas.microsoft.com/office/drawing/2014/main" val="2286541185"/>
                    </a:ext>
                  </a:extLst>
                </a:gridCol>
                <a:gridCol w="1760607">
                  <a:extLst>
                    <a:ext uri="{9D8B030D-6E8A-4147-A177-3AD203B41FA5}">
                      <a16:colId xmlns:a16="http://schemas.microsoft.com/office/drawing/2014/main" val="780358521"/>
                    </a:ext>
                  </a:extLst>
                </a:gridCol>
              </a:tblGrid>
              <a:tr h="413255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Skill Area</a:t>
                      </a:r>
                      <a:endParaRPr lang="en-GB" sz="1050" dirty="0"/>
                    </a:p>
                  </a:txBody>
                  <a:tcPr marL="49127" marR="49127" marT="24564" marB="245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Year 7: Building Foundations</a:t>
                      </a:r>
                      <a:endParaRPr lang="en-GB" sz="1050" dirty="0"/>
                    </a:p>
                  </a:txBody>
                  <a:tcPr marL="49127" marR="49127" marT="24564" marB="245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Year 8: Exploring AI Applications</a:t>
                      </a:r>
                      <a:endParaRPr lang="en-US" sz="1050" dirty="0"/>
                    </a:p>
                  </a:txBody>
                  <a:tcPr marL="49127" marR="49127" marT="24564" marB="245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Year 9: Developing Critical Thinking</a:t>
                      </a:r>
                      <a:endParaRPr lang="en-US" sz="1050" dirty="0"/>
                    </a:p>
                  </a:txBody>
                  <a:tcPr marL="49127" marR="49127" marT="24564" marB="245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64755"/>
                  </a:ext>
                </a:extLst>
              </a:tr>
              <a:tr h="7691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Understanding AI</a:t>
                      </a:r>
                      <a:endParaRPr lang="en-GB" sz="100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Define AI and recognize its basic functions.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Apply responsible AI usage in research and data collection.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Critically analyze AI-generated content for bias and reliability.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58580"/>
                  </a:ext>
                </a:extLst>
              </a:tr>
              <a:tr h="94709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AI as a Learning Tool</a:t>
                      </a:r>
                      <a:endParaRPr lang="en-US" sz="100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Identify benefits and limitations of AI in learning.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Understand privacy concerns and responsible data collection when using AI.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Integrate AI into collaborative and creative processes while balancing human input.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43386"/>
                  </a:ext>
                </a:extLst>
              </a:tr>
              <a:tr h="7691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Ethics &amp; Bias in AI</a:t>
                      </a:r>
                      <a:endParaRPr lang="en-GB" sz="100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Recognize ethical considerations in AI decision-making.</a:t>
                      </a:r>
                      <a:endParaRPr lang="en-GB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Avoid plagiarism and improper AI usage in research.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Detect biased AI outputs and misinformation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69059"/>
                  </a:ext>
                </a:extLst>
              </a:tr>
              <a:tr h="769147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Online Safety &amp; Data Protection</a:t>
                      </a:r>
                      <a:endParaRPr lang="en-GB" sz="100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Understand the basics of protecting online identity and privacy settings.</a:t>
                      </a:r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Identify how AI collects and processes data, recognizing unsafe practices.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Evaluate AI's impact on surveillance, deepfakes, and cybersecurity threats.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55137"/>
                  </a:ext>
                </a:extLst>
              </a:tr>
              <a:tr h="59120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Critical Thinking &amp; AI Awareness</a:t>
                      </a:r>
                      <a:endParaRPr lang="en-GB" sz="100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Differentiate AI-generated and human-created content.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Analyze real-world case studies of AI use in media and research.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Debate AI’s future, ethics, and responsibilities in society</a:t>
                      </a:r>
                      <a:endParaRPr lang="en-US" sz="1000" b="0" dirty="0"/>
                    </a:p>
                  </a:txBody>
                  <a:tcPr marL="49127" marR="49127" marT="24564" marB="2456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58510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1A73639-FC39-1716-470F-2BEBA73A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51" y="232011"/>
            <a:ext cx="6172200" cy="58734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Skills descriptors - AI</a:t>
            </a:r>
          </a:p>
        </p:txBody>
      </p:sp>
    </p:spTree>
    <p:extLst>
      <p:ext uri="{BB962C8B-B14F-4D97-AF65-F5344CB8AC3E}">
        <p14:creationId xmlns:p14="http://schemas.microsoft.com/office/powerpoint/2010/main" val="403747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6A6AB-5217-3F6B-623D-E98FB0BE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CC03431-AD2B-3E03-6288-EF98E78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51" y="232011"/>
            <a:ext cx="6172200" cy="58734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KS4 Curriculum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CAA21F-16A6-36A0-DC3D-8672A3F48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80453"/>
              </p:ext>
            </p:extLst>
          </p:nvPr>
        </p:nvGraphicFramePr>
        <p:xfrm>
          <a:off x="1307806" y="809998"/>
          <a:ext cx="6528390" cy="5669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77129">
                  <a:extLst>
                    <a:ext uri="{9D8B030D-6E8A-4147-A177-3AD203B41FA5}">
                      <a16:colId xmlns:a16="http://schemas.microsoft.com/office/drawing/2014/main" val="1433939661"/>
                    </a:ext>
                  </a:extLst>
                </a:gridCol>
                <a:gridCol w="3451261">
                  <a:extLst>
                    <a:ext uri="{9D8B030D-6E8A-4147-A177-3AD203B41FA5}">
                      <a16:colId xmlns:a16="http://schemas.microsoft.com/office/drawing/2014/main" val="1064461322"/>
                    </a:ext>
                  </a:extLst>
                </a:gridCol>
              </a:tblGrid>
              <a:tr h="308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16629"/>
                  </a:ext>
                </a:extLst>
              </a:tr>
              <a:tr h="43415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AI Compass</a:t>
                      </a:r>
                    </a:p>
                    <a:p>
                      <a:pPr algn="ctr"/>
                      <a:r>
                        <a:rPr lang="en-GB" sz="1100" b="1" dirty="0"/>
                        <a:t>Inc. </a:t>
                      </a:r>
                      <a:r>
                        <a:rPr lang="en-GB" sz="1100" b="1" dirty="0" err="1"/>
                        <a:t>Litebites</a:t>
                      </a:r>
                      <a:endParaRPr lang="en-GB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44072"/>
                  </a:ext>
                </a:extLst>
              </a:tr>
              <a:tr h="4054427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 Engineering</a:t>
                      </a:r>
                    </a:p>
                    <a:p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dirty="0">
                          <a:highlight>
                            <a:srgbClr val="FFFF00"/>
                          </a:highlight>
                        </a:rPr>
                        <a:t>Introduction to </a:t>
                      </a:r>
                      <a:r>
                        <a:rPr lang="en-US" sz="1050" b="1" dirty="0">
                          <a:highlight>
                            <a:srgbClr val="FFFF00"/>
                          </a:highlight>
                        </a:rPr>
                        <a:t>prompt engineering</a:t>
                      </a:r>
                      <a:r>
                        <a:rPr lang="en-US" sz="1050" dirty="0">
                          <a:highlight>
                            <a:srgbClr val="FFFF00"/>
                          </a:highlight>
                        </a:rPr>
                        <a:t> and its importance in AI interactions.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Understanding how AI interprets and processes prompts to generate responses.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Writing clear, specific, and structured prompts for better AI outputs.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Using iteration and refinement to enhance AI-generated responses.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Experimenting with different prompt structures (e.g., open-ended vs. directive).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Adjusting prompts based on AI-generated feedback for optimal results.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GB" sz="1050" b="0" dirty="0"/>
                        <a:t>Providing AI with relevant context to generate accurate and meaningful responses.</a:t>
                      </a:r>
                    </a:p>
                    <a:p>
                      <a:pPr marL="628650" lvl="1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GB" sz="1050" b="0" dirty="0"/>
                        <a:t>Crafting multi-step prompts for complex tasks in research</a:t>
                      </a:r>
                      <a:r>
                        <a:rPr lang="en-GB" sz="1050" dirty="0"/>
                        <a:t>, creative writing, and coding.</a:t>
                      </a:r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ctr"/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Experiences</a:t>
                      </a:r>
                    </a:p>
                    <a:p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Platforms to support learning and revising</a:t>
                      </a:r>
                    </a:p>
                    <a:p>
                      <a:endParaRPr lang="en-GB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050" dirty="0">
                          <a:highlight>
                            <a:srgbClr val="FFFF00"/>
                          </a:highlight>
                        </a:rPr>
                        <a:t>AI can support students in the revision process by offering personalized, interactive, and efficient study methods. </a:t>
                      </a:r>
                    </a:p>
                    <a:p>
                      <a:endParaRPr lang="en-US" sz="1050" dirty="0">
                        <a:highlight>
                          <a:srgbClr val="FFFF00"/>
                        </a:highlight>
                      </a:endParaRP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1. Organizing and Summarizing Information</a:t>
                      </a: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2. Generating and Testing Knowledge</a:t>
                      </a: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3. Enhancing Writing and Clarity.</a:t>
                      </a: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4. Explaining Difficult Concepts</a:t>
                      </a:r>
                    </a:p>
                    <a:p>
                      <a:pPr marL="628650" lvl="1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050" b="0" dirty="0"/>
                        <a:t>5. Creating Study Plans</a:t>
                      </a:r>
                    </a:p>
                    <a:p>
                      <a:endParaRPr lang="en-GB" sz="105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Experiences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45971"/>
                  </a:ext>
                </a:extLst>
              </a:tr>
              <a:tr h="2800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Certificated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Certificated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12571"/>
                  </a:ext>
                </a:extLst>
              </a:tr>
              <a:tr h="280099">
                <a:tc gridSpan="2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12883"/>
                  </a:ext>
                </a:extLst>
              </a:tr>
            </a:tbl>
          </a:graphicData>
        </a:graphic>
      </p:graphicFrame>
      <p:pic>
        <p:nvPicPr>
          <p:cNvPr id="1026" name="Picture 2" descr="Harper Adams University - Home">
            <a:extLst>
              <a:ext uri="{FF2B5EF4-FFF2-40B4-BE49-F238E27FC236}">
                <a16:creationId xmlns:a16="http://schemas.microsoft.com/office/drawing/2014/main" id="{68CFBA9E-E458-2F93-3E9E-B85F1AD06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29649" r="17237" b="30819"/>
          <a:stretch/>
        </p:blipFill>
        <p:spPr bwMode="auto">
          <a:xfrm>
            <a:off x="11381159" y="5134536"/>
            <a:ext cx="830179" cy="2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8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ree Spires Trust">
      <a:dk1>
        <a:srgbClr val="61656C"/>
      </a:dk1>
      <a:lt1>
        <a:srgbClr val="FFFFFF"/>
      </a:lt1>
      <a:dk2>
        <a:srgbClr val="243053"/>
      </a:dk2>
      <a:lt2>
        <a:srgbClr val="FFFFFF"/>
      </a:lt2>
      <a:accent1>
        <a:srgbClr val="D9AC77"/>
      </a:accent1>
      <a:accent2>
        <a:srgbClr val="7C8BB2"/>
      </a:accent2>
      <a:accent3>
        <a:srgbClr val="243053"/>
      </a:accent3>
      <a:accent4>
        <a:srgbClr val="91A1CF"/>
      </a:accent4>
      <a:accent5>
        <a:srgbClr val="D9AC77"/>
      </a:accent5>
      <a:accent6>
        <a:srgbClr val="C49763"/>
      </a:accent6>
      <a:hlink>
        <a:srgbClr val="D9AC77"/>
      </a:hlink>
      <a:folHlink>
        <a:srgbClr val="BD96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 Sovereign Trust Powerpoint" id="{8BF33B61-4F08-174B-9994-AA28A1933A45}" vid="{6BFCD17E-31C1-4E4C-B148-F100354A1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15497d0e-2989-41e4-8c28-f1b31235e41a" xsi:nil="true"/>
    <SharedWithUsers xmlns="70b07cc4-ce30-44fb-8792-6be90b5572d4">
      <UserInfo>
        <DisplayName/>
        <AccountId xsi:nil="true"/>
        <AccountType/>
      </UserInfo>
    </SharedWithUsers>
    <MediaLengthInSeconds xmlns="15497d0e-2989-41e4-8c28-f1b31235e41a" xsi:nil="true"/>
    <TaxCatchAll xmlns="70b07cc4-ce30-44fb-8792-6be90b5572d4" xsi:nil="true"/>
    <lcf76f155ced4ddcb4097134ff3c332f xmlns="15497d0e-2989-41e4-8c28-f1b31235e4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4CB943904C498B889C94B13FE52A" ma:contentTypeVersion="12" ma:contentTypeDescription="Create a new document." ma:contentTypeScope="" ma:versionID="363069ac768244a8fe0a2fa8c7dde255">
  <xsd:schema xmlns:xsd="http://www.w3.org/2001/XMLSchema" xmlns:xs="http://www.w3.org/2001/XMLSchema" xmlns:p="http://schemas.microsoft.com/office/2006/metadata/properties" xmlns:ns2="15497d0e-2989-41e4-8c28-f1b31235e41a" xmlns:ns3="70b07cc4-ce30-44fb-8792-6be90b5572d4" targetNamespace="http://schemas.microsoft.com/office/2006/metadata/properties" ma:root="true" ma:fieldsID="1d3418cfe012b0ad24f18d58112d84f1" ns2:_="" ns3:_="">
    <xsd:import namespace="15497d0e-2989-41e4-8c28-f1b31235e41a"/>
    <xsd:import namespace="70b07cc4-ce30-44fb-8792-6be90b5572d4"/>
    <xsd:element name="properties">
      <xsd:complexType>
        <xsd:sequence>
          <xsd:element name="documentManagement">
            <xsd:complexType>
              <xsd:all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Comment" minOccurs="0"/>
                <xsd:element ref="ns2:MediaServiceObjectDetectorVersion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97d0e-2989-41e4-8c28-f1b31235e41a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" ma:index="16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aa34e61-ed56-4d92-b517-f2f263208e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07cc4-ce30-44fb-8792-6be90b557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b7c1b7-eeb1-4b1b-991c-18af785d5af7}" ma:internalName="TaxCatchAll" ma:showField="CatchAllData" ma:web="70b07cc4-ce30-44fb-8792-6be90b557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7F10D-E99F-4B18-AE04-FA87AE23F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12F4D-D07D-4179-B265-941B65743F52}">
  <ds:schemaRefs>
    <ds:schemaRef ds:uri="15497d0e-2989-41e4-8c28-f1b31235e41a"/>
    <ds:schemaRef ds:uri="70b07cc4-ce30-44fb-8792-6be90b5572d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896FA1-88DA-4204-B106-DF8F7178E14E}">
  <ds:schemaRefs>
    <ds:schemaRef ds:uri="15497d0e-2989-41e4-8c28-f1b31235e41a"/>
    <ds:schemaRef ds:uri="70b07cc4-ce30-44fb-8792-6be90b5572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690</Words>
  <Application>Microsoft Office PowerPoint</Application>
  <PresentationFormat>On-screen Show (4:3)</PresentationFormat>
  <Paragraphs>131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Georgia</vt:lpstr>
      <vt:lpstr>Office Theme</vt:lpstr>
      <vt:lpstr>KS3 Curriculum</vt:lpstr>
      <vt:lpstr>Skills descriptors - AI</vt:lpstr>
      <vt:lpstr>KS4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Excellence for All The EEA multi-academy trust</dc:title>
  <dc:creator>simon</dc:creator>
  <cp:lastModifiedBy>Aimee Williams</cp:lastModifiedBy>
  <cp:revision>6</cp:revision>
  <cp:lastPrinted>2021-05-10T14:45:50Z</cp:lastPrinted>
  <dcterms:created xsi:type="dcterms:W3CDTF">2012-12-03T10:33:43Z</dcterms:created>
  <dcterms:modified xsi:type="dcterms:W3CDTF">2025-02-02T19:35:45Z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0x01010006364CB943904C498B889C94B13FE52A</vt:lpwstr>
  </property>
  <property fmtid="{D5CDD505-2E9C-101B-9397-08002B2CF9AE}" pid="3" name="MediaServiceImageTags">
    <vt:lpwstr/>
  </property>
  <property fmtid="{D5CDD505-2E9C-101B-9397-08002B2CF9AE}" pid="4" name="Order">
    <vt:r8>53900</vt:r8>
  </property>
  <property fmtid="{D5CDD505-2E9C-101B-9397-08002B2CF9AE}" pid="5" name="xd_Signature">
    <vt:bool>false</vt:bool>
  </property>
  <property fmtid="{D5CDD505-2E9C-101B-9397-08002B2CF9AE}" pid="6" name="GUID">
    <vt:lpwstr>2cf44375-3800-4641-9347-e693a70dc7b7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SIP_Label_defa4170-0d19-0005-0004-bc88714345d2_Enabled">
    <vt:lpwstr>true</vt:lpwstr>
  </property>
  <property fmtid="{D5CDD505-2E9C-101B-9397-08002B2CF9AE}" pid="13" name="MSIP_Label_defa4170-0d19-0005-0004-bc88714345d2_SetDate">
    <vt:lpwstr>2024-02-08T15:37:45Z</vt:lpwstr>
  </property>
  <property fmtid="{D5CDD505-2E9C-101B-9397-08002B2CF9AE}" pid="14" name="MSIP_Label_defa4170-0d19-0005-0004-bc88714345d2_Method">
    <vt:lpwstr>Standard</vt:lpwstr>
  </property>
  <property fmtid="{D5CDD505-2E9C-101B-9397-08002B2CF9AE}" pid="15" name="MSIP_Label_defa4170-0d19-0005-0004-bc88714345d2_Name">
    <vt:lpwstr>defa4170-0d19-0005-0004-bc88714345d2</vt:lpwstr>
  </property>
  <property fmtid="{D5CDD505-2E9C-101B-9397-08002B2CF9AE}" pid="16" name="MSIP_Label_defa4170-0d19-0005-0004-bc88714345d2_SiteId">
    <vt:lpwstr>0da0e41d-2d81-4920-859e-93f058afd11e</vt:lpwstr>
  </property>
  <property fmtid="{D5CDD505-2E9C-101B-9397-08002B2CF9AE}" pid="17" name="MSIP_Label_defa4170-0d19-0005-0004-bc88714345d2_ActionId">
    <vt:lpwstr>b2ace0b9-e2d2-43a4-a150-2713512b6695</vt:lpwstr>
  </property>
  <property fmtid="{D5CDD505-2E9C-101B-9397-08002B2CF9AE}" pid="18" name="MSIP_Label_defa4170-0d19-0005-0004-bc88714345d2_ContentBits">
    <vt:lpwstr>0</vt:lpwstr>
  </property>
</Properties>
</file>