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1"/>
  </p:sldMasterIdLst>
  <p:notesMasterIdLst>
    <p:notesMasterId r:id="rId17"/>
  </p:notesMasterIdLst>
  <p:sldIdLst>
    <p:sldId id="266" r:id="rId2"/>
    <p:sldId id="257" r:id="rId3"/>
    <p:sldId id="267" r:id="rId4"/>
    <p:sldId id="306" r:id="rId5"/>
    <p:sldId id="268" r:id="rId6"/>
    <p:sldId id="301" r:id="rId7"/>
    <p:sldId id="302" r:id="rId8"/>
    <p:sldId id="303" r:id="rId9"/>
    <p:sldId id="304" r:id="rId10"/>
    <p:sldId id="305" r:id="rId11"/>
    <p:sldId id="294" r:id="rId12"/>
    <p:sldId id="275" r:id="rId13"/>
    <p:sldId id="276" r:id="rId14"/>
    <p:sldId id="296" r:id="rId15"/>
    <p:sldId id="263"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BD00649-9FB8-4C79-98D4-D105491C9963}" v="6" dt="2019-08-14T11:08:43.8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5327" autoAdjust="0"/>
  </p:normalViewPr>
  <p:slideViewPr>
    <p:cSldViewPr snapToGrid="0">
      <p:cViewPr varScale="1">
        <p:scale>
          <a:sx n="56" d="100"/>
          <a:sy n="56" d="100"/>
        </p:scale>
        <p:origin x="1714" y="43"/>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649C6B-60DA-4BCC-B7A4-E372A9BF39B7}" type="datetimeFigureOut">
              <a:rPr lang="en-GB" smtClean="0"/>
              <a:t>14/08/2019</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B1BBA6-A2F2-4CFB-893E-C3E36A3F36E4}" type="slidenum">
              <a:rPr lang="en-GB" smtClean="0"/>
              <a:t>‹#›</a:t>
            </a:fld>
            <a:endParaRPr lang="en-GB" dirty="0"/>
          </a:p>
        </p:txBody>
      </p:sp>
    </p:spTree>
    <p:extLst>
      <p:ext uri="{BB962C8B-B14F-4D97-AF65-F5344CB8AC3E}">
        <p14:creationId xmlns:p14="http://schemas.microsoft.com/office/powerpoint/2010/main" val="22821233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SLIDE 1: WELCOME</a:t>
            </a:r>
          </a:p>
        </p:txBody>
      </p:sp>
      <p:sp>
        <p:nvSpPr>
          <p:cNvPr id="4" name="Slide Number Placeholder 3"/>
          <p:cNvSpPr>
            <a:spLocks noGrp="1"/>
          </p:cNvSpPr>
          <p:nvPr>
            <p:ph type="sldNum" sz="quarter" idx="5"/>
          </p:nvPr>
        </p:nvSpPr>
        <p:spPr/>
        <p:txBody>
          <a:bodyPr/>
          <a:lstStyle/>
          <a:p>
            <a:fld id="{04B1BBA6-A2F2-4CFB-893E-C3E36A3F36E4}" type="slidenum">
              <a:rPr lang="en-GB" smtClean="0"/>
              <a:t>1</a:t>
            </a:fld>
            <a:endParaRPr lang="en-GB" dirty="0"/>
          </a:p>
        </p:txBody>
      </p:sp>
    </p:spTree>
    <p:extLst>
      <p:ext uri="{BB962C8B-B14F-4D97-AF65-F5344CB8AC3E}">
        <p14:creationId xmlns:p14="http://schemas.microsoft.com/office/powerpoint/2010/main" val="1394309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4B1BBA6-A2F2-4CFB-893E-C3E36A3F36E4}" type="slidenum">
              <a:rPr lang="en-GB" smtClean="0"/>
              <a:t>2</a:t>
            </a:fld>
            <a:endParaRPr lang="en-GB" dirty="0"/>
          </a:p>
        </p:txBody>
      </p:sp>
    </p:spTree>
    <p:extLst>
      <p:ext uri="{BB962C8B-B14F-4D97-AF65-F5344CB8AC3E}">
        <p14:creationId xmlns:p14="http://schemas.microsoft.com/office/powerpoint/2010/main" val="39119593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025D06D-6317-47E9-9379-16E48C711672}"/>
              </a:ext>
            </a:extLst>
          </p:cNvPr>
          <p:cNvSpPr>
            <a:spLocks noGrp="1" noChangeArrowheads="1"/>
          </p:cNvSpPr>
          <p:nvPr>
            <p:ph type="sldNum" sz="quarter" idx="5"/>
          </p:nvPr>
        </p:nvSpPr>
        <p:spPr>
          <a:ln/>
        </p:spPr>
        <p:txBody>
          <a:bodyPr/>
          <a:lstStyle/>
          <a:p>
            <a:fld id="{1248387E-835C-4E9D-9374-6F51AE6B88A1}" type="slidenum">
              <a:rPr lang="en-US" altLang="en-US"/>
              <a:pPr/>
              <a:t>6</a:t>
            </a:fld>
            <a:endParaRPr lang="en-US" altLang="en-US" dirty="0"/>
          </a:p>
        </p:txBody>
      </p:sp>
      <p:sp>
        <p:nvSpPr>
          <p:cNvPr id="96258" name="Rectangle 2">
            <a:extLst>
              <a:ext uri="{FF2B5EF4-FFF2-40B4-BE49-F238E27FC236}">
                <a16:creationId xmlns:a16="http://schemas.microsoft.com/office/drawing/2014/main" id="{E216EDBE-E867-4C45-A2C0-B93AC13144D5}"/>
              </a:ext>
            </a:extLst>
          </p:cNvPr>
          <p:cNvSpPr>
            <a:spLocks noGrp="1" noRot="1" noChangeAspect="1" noChangeArrowheads="1" noTextEdit="1"/>
          </p:cNvSpPr>
          <p:nvPr>
            <p:ph type="sldImg"/>
          </p:nvPr>
        </p:nvSpPr>
        <p:spPr>
          <a:xfrm>
            <a:off x="381000" y="685800"/>
            <a:ext cx="6096000" cy="3429000"/>
          </a:xfrm>
          <a:ln/>
        </p:spPr>
      </p:sp>
      <p:sp>
        <p:nvSpPr>
          <p:cNvPr id="96259" name="Rectangle 3">
            <a:extLst>
              <a:ext uri="{FF2B5EF4-FFF2-40B4-BE49-F238E27FC236}">
                <a16:creationId xmlns:a16="http://schemas.microsoft.com/office/drawing/2014/main" id="{4C95C3DC-ED93-41A3-8C2F-6EB3DFEA92D6}"/>
              </a:ext>
            </a:extLst>
          </p:cNvPr>
          <p:cNvSpPr>
            <a:spLocks noGrp="1" noChangeArrowheads="1"/>
          </p:cNvSpPr>
          <p:nvPr>
            <p:ph type="body" idx="1"/>
          </p:nvPr>
        </p:nvSpPr>
        <p:spPr>
          <a:xfrm>
            <a:off x="914400" y="4343400"/>
            <a:ext cx="5029200" cy="4114800"/>
          </a:xfrm>
        </p:spPr>
        <p:txBody>
          <a:bodyPr/>
          <a:lstStyle/>
          <a:p>
            <a:endParaRPr lang="en-US"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D7C8A30B-CA20-4C81-9801-3DC611DACCAB}" type="slidenum">
              <a:rPr lang="en-GB" smtClean="0"/>
              <a:pPr>
                <a:defRPr/>
              </a:pPr>
              <a:t>15</a:t>
            </a:fld>
            <a:endParaRPr lang="en-GB" dirty="0"/>
          </a:p>
        </p:txBody>
      </p:sp>
    </p:spTree>
    <p:extLst>
      <p:ext uri="{BB962C8B-B14F-4D97-AF65-F5344CB8AC3E}">
        <p14:creationId xmlns:p14="http://schemas.microsoft.com/office/powerpoint/2010/main" val="31819404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D1EB8EB-AF32-4E4D-9C4C-DFE275617E48}" type="datetime1">
              <a:rPr lang="en-GB" smtClean="0"/>
              <a:t>14/08/2019</a:t>
            </a:fld>
            <a:endParaRPr lang="en-GB" dirty="0"/>
          </a:p>
        </p:txBody>
      </p:sp>
      <p:sp>
        <p:nvSpPr>
          <p:cNvPr id="5" name="Footer Placeholder 4"/>
          <p:cNvSpPr>
            <a:spLocks noGrp="1"/>
          </p:cNvSpPr>
          <p:nvPr>
            <p:ph type="ftr" sz="quarter" idx="11"/>
          </p:nvPr>
        </p:nvSpPr>
        <p:spPr/>
        <p:txBody>
          <a:bodyPr/>
          <a:lstStyle/>
          <a:p>
            <a:r>
              <a:rPr lang="en-GB" dirty="0"/>
              <a:t>Bite Sized Training - Brought to you by www.simplyinset.co.uk Call +447767 858360 or email bitesizedtraining@gmx.com</a:t>
            </a:r>
          </a:p>
        </p:txBody>
      </p:sp>
      <p:sp>
        <p:nvSpPr>
          <p:cNvPr id="6" name="Slide Number Placeholder 5"/>
          <p:cNvSpPr>
            <a:spLocks noGrp="1"/>
          </p:cNvSpPr>
          <p:nvPr>
            <p:ph type="sldNum" sz="quarter" idx="12"/>
          </p:nvPr>
        </p:nvSpPr>
        <p:spPr/>
        <p:txBody>
          <a:bodyPr/>
          <a:lstStyle/>
          <a:p>
            <a:fld id="{56D51094-F7F1-4ED4-BA51-1B62F754DB33}" type="slidenum">
              <a:rPr lang="en-GB" smtClean="0"/>
              <a:t>‹#›</a:t>
            </a:fld>
            <a:endParaRPr lang="en-GB" dirty="0"/>
          </a:p>
        </p:txBody>
      </p:sp>
      <p:pic>
        <p:nvPicPr>
          <p:cNvPr id="7" name="Picture 6"/>
          <p:cNvPicPr>
            <a:picLocks noChangeAspect="1"/>
          </p:cNvPicPr>
          <p:nvPr/>
        </p:nvPicPr>
        <p:blipFill>
          <a:blip r:embed="rId2"/>
          <a:stretch>
            <a:fillRect/>
          </a:stretch>
        </p:blipFill>
        <p:spPr>
          <a:xfrm>
            <a:off x="0" y="23813"/>
            <a:ext cx="4991797" cy="1390844"/>
          </a:xfrm>
          <a:prstGeom prst="rect">
            <a:avLst/>
          </a:prstGeom>
        </p:spPr>
      </p:pic>
    </p:spTree>
    <p:extLst>
      <p:ext uri="{BB962C8B-B14F-4D97-AF65-F5344CB8AC3E}">
        <p14:creationId xmlns:p14="http://schemas.microsoft.com/office/powerpoint/2010/main" val="2266335565"/>
      </p:ext>
    </p:extLst>
  </p:cSld>
  <p:clrMapOvr>
    <a:masterClrMapping/>
  </p:clrMapOvr>
  <mc:AlternateContent xmlns:mc="http://schemas.openxmlformats.org/markup-compatibility/2006" xmlns:p14="http://schemas.microsoft.com/office/powerpoint/2010/main">
    <mc:Choice Requires="p14">
      <p:transition spd="slow" p14:dur="1200" advTm="29910">
        <p14:prism/>
      </p:transition>
    </mc:Choice>
    <mc:Fallback xmlns="">
      <p:transition spd="slow" advTm="2991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818744" y="365127"/>
            <a:ext cx="6535057" cy="1325563"/>
          </a:xfrm>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30F1268-3FB7-4A3E-A260-26D55FBBC4DC}" type="datetime1">
              <a:rPr lang="en-GB" smtClean="0"/>
              <a:t>14/08/2019</a:t>
            </a:fld>
            <a:endParaRPr lang="en-GB" dirty="0"/>
          </a:p>
        </p:txBody>
      </p:sp>
      <p:sp>
        <p:nvSpPr>
          <p:cNvPr id="5" name="Footer Placeholder 4"/>
          <p:cNvSpPr>
            <a:spLocks noGrp="1"/>
          </p:cNvSpPr>
          <p:nvPr>
            <p:ph type="ftr" sz="quarter" idx="11"/>
          </p:nvPr>
        </p:nvSpPr>
        <p:spPr/>
        <p:txBody>
          <a:bodyPr/>
          <a:lstStyle/>
          <a:p>
            <a:r>
              <a:rPr lang="en-GB" dirty="0"/>
              <a:t>Bite Sized Training - Brought to you by www.simplyinset.co.uk Call +447767 858360 or email bitesizedtraining@gmx.com</a:t>
            </a:r>
          </a:p>
        </p:txBody>
      </p:sp>
      <p:sp>
        <p:nvSpPr>
          <p:cNvPr id="6" name="Slide Number Placeholder 5"/>
          <p:cNvSpPr>
            <a:spLocks noGrp="1"/>
          </p:cNvSpPr>
          <p:nvPr>
            <p:ph type="sldNum" sz="quarter" idx="12"/>
          </p:nvPr>
        </p:nvSpPr>
        <p:spPr/>
        <p:txBody>
          <a:bodyPr/>
          <a:lstStyle/>
          <a:p>
            <a:fld id="{56D51094-F7F1-4ED4-BA51-1B62F754DB33}" type="slidenum">
              <a:rPr lang="en-GB" smtClean="0"/>
              <a:t>‹#›</a:t>
            </a:fld>
            <a:endParaRPr lang="en-GB" dirty="0"/>
          </a:p>
        </p:txBody>
      </p:sp>
      <p:pic>
        <p:nvPicPr>
          <p:cNvPr id="7" name="Picture 6"/>
          <p:cNvPicPr>
            <a:picLocks noChangeAspect="1"/>
          </p:cNvPicPr>
          <p:nvPr/>
        </p:nvPicPr>
        <p:blipFill>
          <a:blip r:embed="rId2"/>
          <a:stretch>
            <a:fillRect/>
          </a:stretch>
        </p:blipFill>
        <p:spPr>
          <a:xfrm>
            <a:off x="0" y="0"/>
            <a:ext cx="4991797" cy="1390844"/>
          </a:xfrm>
          <a:prstGeom prst="rect">
            <a:avLst/>
          </a:prstGeom>
        </p:spPr>
      </p:pic>
    </p:spTree>
    <p:extLst>
      <p:ext uri="{BB962C8B-B14F-4D97-AF65-F5344CB8AC3E}">
        <p14:creationId xmlns:p14="http://schemas.microsoft.com/office/powerpoint/2010/main" val="1001784503"/>
      </p:ext>
    </p:extLst>
  </p:cSld>
  <p:clrMapOvr>
    <a:masterClrMapping/>
  </p:clrMapOvr>
  <mc:AlternateContent xmlns:mc="http://schemas.openxmlformats.org/markup-compatibility/2006" xmlns:p14="http://schemas.microsoft.com/office/powerpoint/2010/main">
    <mc:Choice Requires="p14">
      <p:transition spd="slow" p14:dur="1200" advTm="29910">
        <p14:prism/>
      </p:transition>
    </mc:Choice>
    <mc:Fallback xmlns="">
      <p:transition spd="slow" advTm="2991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8A4F94-E406-40AE-93B4-46D5CE794826}" type="datetime1">
              <a:rPr lang="en-GB" smtClean="0"/>
              <a:t>14/08/2019</a:t>
            </a:fld>
            <a:endParaRPr lang="en-GB" dirty="0"/>
          </a:p>
        </p:txBody>
      </p:sp>
      <p:sp>
        <p:nvSpPr>
          <p:cNvPr id="5" name="Footer Placeholder 4"/>
          <p:cNvSpPr>
            <a:spLocks noGrp="1"/>
          </p:cNvSpPr>
          <p:nvPr>
            <p:ph type="ftr" sz="quarter" idx="11"/>
          </p:nvPr>
        </p:nvSpPr>
        <p:spPr/>
        <p:txBody>
          <a:bodyPr/>
          <a:lstStyle/>
          <a:p>
            <a:r>
              <a:rPr lang="en-GB" dirty="0"/>
              <a:t>Bite Sized Training - Brought to you by www.simplyinset.co.uk Call +447767 858360 or email bitesizedtraining@gmx.com</a:t>
            </a:r>
          </a:p>
        </p:txBody>
      </p:sp>
      <p:sp>
        <p:nvSpPr>
          <p:cNvPr id="6" name="Slide Number Placeholder 5"/>
          <p:cNvSpPr>
            <a:spLocks noGrp="1"/>
          </p:cNvSpPr>
          <p:nvPr>
            <p:ph type="sldNum" sz="quarter" idx="12"/>
          </p:nvPr>
        </p:nvSpPr>
        <p:spPr/>
        <p:txBody>
          <a:bodyPr/>
          <a:lstStyle/>
          <a:p>
            <a:fld id="{56D51094-F7F1-4ED4-BA51-1B62F754DB33}" type="slidenum">
              <a:rPr lang="en-GB" smtClean="0"/>
              <a:t>‹#›</a:t>
            </a:fld>
            <a:endParaRPr lang="en-GB" dirty="0"/>
          </a:p>
        </p:txBody>
      </p:sp>
      <p:pic>
        <p:nvPicPr>
          <p:cNvPr id="7" name="Picture 6"/>
          <p:cNvPicPr>
            <a:picLocks noChangeAspect="1"/>
          </p:cNvPicPr>
          <p:nvPr/>
        </p:nvPicPr>
        <p:blipFill>
          <a:blip r:embed="rId2"/>
          <a:stretch>
            <a:fillRect/>
          </a:stretch>
        </p:blipFill>
        <p:spPr>
          <a:xfrm>
            <a:off x="0" y="248363"/>
            <a:ext cx="4991797" cy="1390844"/>
          </a:xfrm>
          <a:prstGeom prst="rect">
            <a:avLst/>
          </a:prstGeom>
        </p:spPr>
      </p:pic>
    </p:spTree>
    <p:extLst>
      <p:ext uri="{BB962C8B-B14F-4D97-AF65-F5344CB8AC3E}">
        <p14:creationId xmlns:p14="http://schemas.microsoft.com/office/powerpoint/2010/main" val="307045216"/>
      </p:ext>
    </p:extLst>
  </p:cSld>
  <p:clrMapOvr>
    <a:masterClrMapping/>
  </p:clrMapOvr>
  <mc:AlternateContent xmlns:mc="http://schemas.openxmlformats.org/markup-compatibility/2006" xmlns:p14="http://schemas.microsoft.com/office/powerpoint/2010/main">
    <mc:Choice Requires="p14">
      <p:transition spd="slow" p14:dur="1200" advTm="29910">
        <p14:prism/>
      </p:transition>
    </mc:Choice>
    <mc:Fallback xmlns="">
      <p:transition spd="slow" advTm="2991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833258" y="365127"/>
            <a:ext cx="6520543" cy="1325563"/>
          </a:xfrm>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64AF38F-8AD4-42B2-917D-D09F9ECA1FE8}" type="datetime1">
              <a:rPr lang="en-GB" smtClean="0"/>
              <a:t>14/08/2019</a:t>
            </a:fld>
            <a:endParaRPr lang="en-GB" dirty="0"/>
          </a:p>
        </p:txBody>
      </p:sp>
      <p:sp>
        <p:nvSpPr>
          <p:cNvPr id="6" name="Footer Placeholder 5"/>
          <p:cNvSpPr>
            <a:spLocks noGrp="1"/>
          </p:cNvSpPr>
          <p:nvPr>
            <p:ph type="ftr" sz="quarter" idx="11"/>
          </p:nvPr>
        </p:nvSpPr>
        <p:spPr/>
        <p:txBody>
          <a:bodyPr/>
          <a:lstStyle/>
          <a:p>
            <a:r>
              <a:rPr lang="en-GB" dirty="0"/>
              <a:t>Bite Sized Training - Brought to you by www.simplyinset.co.uk Call +447767 858360 or email bitesizedtraining@gmx.com</a:t>
            </a:r>
          </a:p>
        </p:txBody>
      </p:sp>
      <p:sp>
        <p:nvSpPr>
          <p:cNvPr id="7" name="Slide Number Placeholder 6"/>
          <p:cNvSpPr>
            <a:spLocks noGrp="1"/>
          </p:cNvSpPr>
          <p:nvPr>
            <p:ph type="sldNum" sz="quarter" idx="12"/>
          </p:nvPr>
        </p:nvSpPr>
        <p:spPr/>
        <p:txBody>
          <a:bodyPr/>
          <a:lstStyle/>
          <a:p>
            <a:fld id="{56D51094-F7F1-4ED4-BA51-1B62F754DB33}" type="slidenum">
              <a:rPr lang="en-GB" smtClean="0"/>
              <a:t>‹#›</a:t>
            </a:fld>
            <a:endParaRPr lang="en-GB" dirty="0"/>
          </a:p>
        </p:txBody>
      </p:sp>
      <p:pic>
        <p:nvPicPr>
          <p:cNvPr id="8" name="Picture 7"/>
          <p:cNvPicPr>
            <a:picLocks noChangeAspect="1"/>
          </p:cNvPicPr>
          <p:nvPr/>
        </p:nvPicPr>
        <p:blipFill>
          <a:blip r:embed="rId2"/>
          <a:stretch>
            <a:fillRect/>
          </a:stretch>
        </p:blipFill>
        <p:spPr>
          <a:xfrm>
            <a:off x="0" y="0"/>
            <a:ext cx="4991797" cy="1390844"/>
          </a:xfrm>
          <a:prstGeom prst="rect">
            <a:avLst/>
          </a:prstGeom>
        </p:spPr>
      </p:pic>
    </p:spTree>
    <p:extLst>
      <p:ext uri="{BB962C8B-B14F-4D97-AF65-F5344CB8AC3E}">
        <p14:creationId xmlns:p14="http://schemas.microsoft.com/office/powerpoint/2010/main" val="279871396"/>
      </p:ext>
    </p:extLst>
  </p:cSld>
  <p:clrMapOvr>
    <a:masterClrMapping/>
  </p:clrMapOvr>
  <mc:AlternateContent xmlns:mc="http://schemas.openxmlformats.org/markup-compatibility/2006" xmlns:p14="http://schemas.microsoft.com/office/powerpoint/2010/main">
    <mc:Choice Requires="p14">
      <p:transition spd="slow" p14:dur="1200" advTm="29910">
        <p14:prism/>
      </p:transition>
    </mc:Choice>
    <mc:Fallback xmlns="">
      <p:transition spd="slow" advTm="2991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1943" y="365127"/>
            <a:ext cx="6333445"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9083004-1852-4127-BF90-2DE57F794E2D}" type="datetime1">
              <a:rPr lang="en-GB" smtClean="0"/>
              <a:t>14/08/2019</a:t>
            </a:fld>
            <a:endParaRPr lang="en-GB" dirty="0"/>
          </a:p>
        </p:txBody>
      </p:sp>
      <p:sp>
        <p:nvSpPr>
          <p:cNvPr id="8" name="Footer Placeholder 7"/>
          <p:cNvSpPr>
            <a:spLocks noGrp="1"/>
          </p:cNvSpPr>
          <p:nvPr>
            <p:ph type="ftr" sz="quarter" idx="11"/>
          </p:nvPr>
        </p:nvSpPr>
        <p:spPr/>
        <p:txBody>
          <a:bodyPr/>
          <a:lstStyle/>
          <a:p>
            <a:r>
              <a:rPr lang="en-GB" dirty="0"/>
              <a:t>Bite Sized Training - Brought to you by www.simplyinset.co.uk Call +447767 858360 or email bitesizedtraining@gmx.com</a:t>
            </a:r>
          </a:p>
        </p:txBody>
      </p:sp>
      <p:sp>
        <p:nvSpPr>
          <p:cNvPr id="9" name="Slide Number Placeholder 8"/>
          <p:cNvSpPr>
            <a:spLocks noGrp="1"/>
          </p:cNvSpPr>
          <p:nvPr>
            <p:ph type="sldNum" sz="quarter" idx="12"/>
          </p:nvPr>
        </p:nvSpPr>
        <p:spPr/>
        <p:txBody>
          <a:bodyPr/>
          <a:lstStyle/>
          <a:p>
            <a:fld id="{56D51094-F7F1-4ED4-BA51-1B62F754DB33}" type="slidenum">
              <a:rPr lang="en-GB" smtClean="0"/>
              <a:t>‹#›</a:t>
            </a:fld>
            <a:endParaRPr lang="en-GB" dirty="0"/>
          </a:p>
        </p:txBody>
      </p:sp>
      <p:pic>
        <p:nvPicPr>
          <p:cNvPr id="10" name="Picture 9"/>
          <p:cNvPicPr>
            <a:picLocks noChangeAspect="1"/>
          </p:cNvPicPr>
          <p:nvPr/>
        </p:nvPicPr>
        <p:blipFill>
          <a:blip r:embed="rId2"/>
          <a:stretch>
            <a:fillRect/>
          </a:stretch>
        </p:blipFill>
        <p:spPr>
          <a:xfrm>
            <a:off x="145702" y="0"/>
            <a:ext cx="4991797" cy="1390844"/>
          </a:xfrm>
          <a:prstGeom prst="rect">
            <a:avLst/>
          </a:prstGeom>
        </p:spPr>
      </p:pic>
    </p:spTree>
    <p:extLst>
      <p:ext uri="{BB962C8B-B14F-4D97-AF65-F5344CB8AC3E}">
        <p14:creationId xmlns:p14="http://schemas.microsoft.com/office/powerpoint/2010/main" val="4251077227"/>
      </p:ext>
    </p:extLst>
  </p:cSld>
  <p:clrMapOvr>
    <a:masterClrMapping/>
  </p:clrMapOvr>
  <mc:AlternateContent xmlns:mc="http://schemas.openxmlformats.org/markup-compatibility/2006" xmlns:p14="http://schemas.microsoft.com/office/powerpoint/2010/main">
    <mc:Choice Requires="p14">
      <p:transition spd="slow" p14:dur="1200" advTm="29910">
        <p14:prism/>
      </p:transition>
    </mc:Choice>
    <mc:Fallback xmlns="">
      <p:transition spd="slow" advTm="2991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991797" y="365127"/>
            <a:ext cx="6362003" cy="1325563"/>
          </a:xfrm>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51F0DC7-CD37-4AE0-904A-6B1F04B5D0F0}" type="datetime1">
              <a:rPr lang="en-GB" smtClean="0"/>
              <a:t>14/08/2019</a:t>
            </a:fld>
            <a:endParaRPr lang="en-GB" dirty="0"/>
          </a:p>
        </p:txBody>
      </p:sp>
      <p:sp>
        <p:nvSpPr>
          <p:cNvPr id="4" name="Footer Placeholder 3"/>
          <p:cNvSpPr>
            <a:spLocks noGrp="1"/>
          </p:cNvSpPr>
          <p:nvPr>
            <p:ph type="ftr" sz="quarter" idx="11"/>
          </p:nvPr>
        </p:nvSpPr>
        <p:spPr/>
        <p:txBody>
          <a:bodyPr/>
          <a:lstStyle/>
          <a:p>
            <a:r>
              <a:rPr lang="en-GB" dirty="0"/>
              <a:t>Bite Sized Training - Brought to you by www.simplyinset.co.uk Call +447767 858360 or email bitesizedtraining@gmx.com</a:t>
            </a:r>
          </a:p>
        </p:txBody>
      </p:sp>
      <p:sp>
        <p:nvSpPr>
          <p:cNvPr id="5" name="Slide Number Placeholder 4"/>
          <p:cNvSpPr>
            <a:spLocks noGrp="1"/>
          </p:cNvSpPr>
          <p:nvPr>
            <p:ph type="sldNum" sz="quarter" idx="12"/>
          </p:nvPr>
        </p:nvSpPr>
        <p:spPr/>
        <p:txBody>
          <a:bodyPr/>
          <a:lstStyle/>
          <a:p>
            <a:fld id="{56D51094-F7F1-4ED4-BA51-1B62F754DB33}" type="slidenum">
              <a:rPr lang="en-GB" smtClean="0"/>
              <a:t>‹#›</a:t>
            </a:fld>
            <a:endParaRPr lang="en-GB" dirty="0"/>
          </a:p>
        </p:txBody>
      </p:sp>
      <p:pic>
        <p:nvPicPr>
          <p:cNvPr id="6" name="Picture 5"/>
          <p:cNvPicPr>
            <a:picLocks noChangeAspect="1"/>
          </p:cNvPicPr>
          <p:nvPr/>
        </p:nvPicPr>
        <p:blipFill>
          <a:blip r:embed="rId2"/>
          <a:stretch>
            <a:fillRect/>
          </a:stretch>
        </p:blipFill>
        <p:spPr>
          <a:xfrm>
            <a:off x="0" y="0"/>
            <a:ext cx="4991797" cy="1390844"/>
          </a:xfrm>
          <a:prstGeom prst="rect">
            <a:avLst/>
          </a:prstGeom>
        </p:spPr>
      </p:pic>
    </p:spTree>
    <p:extLst>
      <p:ext uri="{BB962C8B-B14F-4D97-AF65-F5344CB8AC3E}">
        <p14:creationId xmlns:p14="http://schemas.microsoft.com/office/powerpoint/2010/main" val="380215451"/>
      </p:ext>
    </p:extLst>
  </p:cSld>
  <p:clrMapOvr>
    <a:masterClrMapping/>
  </p:clrMapOvr>
  <mc:AlternateContent xmlns:mc="http://schemas.openxmlformats.org/markup-compatibility/2006" xmlns:p14="http://schemas.microsoft.com/office/powerpoint/2010/main">
    <mc:Choice Requires="p14">
      <p:transition spd="slow" p14:dur="1200" advTm="29910">
        <p14:prism/>
      </p:transition>
    </mc:Choice>
    <mc:Fallback xmlns="">
      <p:transition spd="slow" advTm="2991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58E936-8F01-4583-892A-D44CF63420FE}" type="datetime1">
              <a:rPr lang="en-GB" smtClean="0"/>
              <a:t>14/08/2019</a:t>
            </a:fld>
            <a:endParaRPr lang="en-GB" dirty="0"/>
          </a:p>
        </p:txBody>
      </p:sp>
      <p:sp>
        <p:nvSpPr>
          <p:cNvPr id="3" name="Footer Placeholder 2"/>
          <p:cNvSpPr>
            <a:spLocks noGrp="1"/>
          </p:cNvSpPr>
          <p:nvPr>
            <p:ph type="ftr" sz="quarter" idx="11"/>
          </p:nvPr>
        </p:nvSpPr>
        <p:spPr/>
        <p:txBody>
          <a:bodyPr/>
          <a:lstStyle/>
          <a:p>
            <a:r>
              <a:rPr lang="en-GB" dirty="0"/>
              <a:t>Bite Sized Training - Brought to you by www.simplyinset.co.uk Call +447767 858360 or email bitesizedtraining@gmx.com</a:t>
            </a:r>
          </a:p>
        </p:txBody>
      </p:sp>
      <p:sp>
        <p:nvSpPr>
          <p:cNvPr id="4" name="Slide Number Placeholder 3"/>
          <p:cNvSpPr>
            <a:spLocks noGrp="1"/>
          </p:cNvSpPr>
          <p:nvPr>
            <p:ph type="sldNum" sz="quarter" idx="12"/>
          </p:nvPr>
        </p:nvSpPr>
        <p:spPr/>
        <p:txBody>
          <a:bodyPr/>
          <a:lstStyle/>
          <a:p>
            <a:fld id="{56D51094-F7F1-4ED4-BA51-1B62F754DB33}" type="slidenum">
              <a:rPr lang="en-GB" smtClean="0"/>
              <a:t>‹#›</a:t>
            </a:fld>
            <a:endParaRPr lang="en-GB" dirty="0"/>
          </a:p>
        </p:txBody>
      </p:sp>
      <p:pic>
        <p:nvPicPr>
          <p:cNvPr id="5" name="Picture 4"/>
          <p:cNvPicPr>
            <a:picLocks noChangeAspect="1"/>
          </p:cNvPicPr>
          <p:nvPr/>
        </p:nvPicPr>
        <p:blipFill>
          <a:blip r:embed="rId2"/>
          <a:stretch>
            <a:fillRect/>
          </a:stretch>
        </p:blipFill>
        <p:spPr>
          <a:xfrm>
            <a:off x="0" y="0"/>
            <a:ext cx="4991797" cy="1390844"/>
          </a:xfrm>
          <a:prstGeom prst="rect">
            <a:avLst/>
          </a:prstGeom>
        </p:spPr>
      </p:pic>
    </p:spTree>
    <p:extLst>
      <p:ext uri="{BB962C8B-B14F-4D97-AF65-F5344CB8AC3E}">
        <p14:creationId xmlns:p14="http://schemas.microsoft.com/office/powerpoint/2010/main" val="393071756"/>
      </p:ext>
    </p:extLst>
  </p:cSld>
  <p:clrMapOvr>
    <a:masterClrMapping/>
  </p:clrMapOvr>
  <mc:AlternateContent xmlns:mc="http://schemas.openxmlformats.org/markup-compatibility/2006" xmlns:p14="http://schemas.microsoft.com/office/powerpoint/2010/main">
    <mc:Choice Requires="p14">
      <p:transition spd="slow" p14:dur="1200" advTm="29910">
        <p14:prism/>
      </p:transition>
    </mc:Choice>
    <mc:Fallback xmlns="">
      <p:transition spd="slow" advTm="2991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122984" y="365127"/>
            <a:ext cx="6230816" cy="1325563"/>
          </a:xfrm>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3BBA493-2468-49C3-A232-4A123E782BF4}" type="datetime1">
              <a:rPr lang="en-GB" smtClean="0"/>
              <a:t>14/08/2019</a:t>
            </a:fld>
            <a:endParaRPr lang="en-GB" dirty="0"/>
          </a:p>
        </p:txBody>
      </p:sp>
      <p:sp>
        <p:nvSpPr>
          <p:cNvPr id="5" name="Footer Placeholder 4"/>
          <p:cNvSpPr>
            <a:spLocks noGrp="1"/>
          </p:cNvSpPr>
          <p:nvPr>
            <p:ph type="ftr" sz="quarter" idx="11"/>
          </p:nvPr>
        </p:nvSpPr>
        <p:spPr/>
        <p:txBody>
          <a:bodyPr/>
          <a:lstStyle/>
          <a:p>
            <a:r>
              <a:rPr lang="en-GB" dirty="0"/>
              <a:t>Bite Sized Training - Brought to you by www.simplyinset.co.uk Call +447767 858360 or email bitesizedtraining@gmx.com</a:t>
            </a:r>
          </a:p>
        </p:txBody>
      </p:sp>
      <p:sp>
        <p:nvSpPr>
          <p:cNvPr id="6" name="Slide Number Placeholder 5"/>
          <p:cNvSpPr>
            <a:spLocks noGrp="1"/>
          </p:cNvSpPr>
          <p:nvPr>
            <p:ph type="sldNum" sz="quarter" idx="12"/>
          </p:nvPr>
        </p:nvSpPr>
        <p:spPr/>
        <p:txBody>
          <a:bodyPr/>
          <a:lstStyle/>
          <a:p>
            <a:fld id="{56D51094-F7F1-4ED4-BA51-1B62F754DB33}" type="slidenum">
              <a:rPr lang="en-GB" smtClean="0"/>
              <a:t>‹#›</a:t>
            </a:fld>
            <a:endParaRPr lang="en-GB" dirty="0"/>
          </a:p>
        </p:txBody>
      </p:sp>
      <p:pic>
        <p:nvPicPr>
          <p:cNvPr id="7" name="Picture 6"/>
          <p:cNvPicPr>
            <a:picLocks noChangeAspect="1"/>
          </p:cNvPicPr>
          <p:nvPr/>
        </p:nvPicPr>
        <p:blipFill>
          <a:blip r:embed="rId2"/>
          <a:stretch>
            <a:fillRect/>
          </a:stretch>
        </p:blipFill>
        <p:spPr>
          <a:xfrm>
            <a:off x="131188" y="0"/>
            <a:ext cx="4991797" cy="1390844"/>
          </a:xfrm>
          <a:prstGeom prst="rect">
            <a:avLst/>
          </a:prstGeom>
        </p:spPr>
      </p:pic>
    </p:spTree>
    <p:extLst>
      <p:ext uri="{BB962C8B-B14F-4D97-AF65-F5344CB8AC3E}">
        <p14:creationId xmlns:p14="http://schemas.microsoft.com/office/powerpoint/2010/main" val="126208867"/>
      </p:ext>
    </p:extLst>
  </p:cSld>
  <p:clrMapOvr>
    <a:masterClrMapping/>
  </p:clrMapOvr>
  <mc:AlternateContent xmlns:mc="http://schemas.openxmlformats.org/markup-compatibility/2006" xmlns:p14="http://schemas.microsoft.com/office/powerpoint/2010/main">
    <mc:Choice Requires="p14">
      <p:transition spd="slow" p14:dur="1200" advTm="29910">
        <p14:prism/>
      </p:transition>
    </mc:Choice>
    <mc:Fallback xmlns="">
      <p:transition spd="slow" advTm="2991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33258" y="365127"/>
            <a:ext cx="6520543"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0710DEE-36B3-445D-BC5E-FBB0B36DD340}" type="datetime1">
              <a:rPr lang="en-GB" smtClean="0"/>
              <a:t>14/08/2019</a:t>
            </a:fld>
            <a:endParaRPr lang="en-GB"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GB" dirty="0"/>
              <a:t>Bite Sized Training - Brought to you by www.simplyinset.co.uk Call +447767 858360 or email bitesizedtraining@gmx.com</a:t>
            </a: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6D51094-F7F1-4ED4-BA51-1B62F754DB33}" type="slidenum">
              <a:rPr lang="en-GB" smtClean="0"/>
              <a:t>‹#›</a:t>
            </a:fld>
            <a:endParaRPr lang="en-GB" dirty="0"/>
          </a:p>
        </p:txBody>
      </p:sp>
      <p:pic>
        <p:nvPicPr>
          <p:cNvPr id="7" name="Picture 6"/>
          <p:cNvPicPr>
            <a:picLocks noChangeAspect="1"/>
          </p:cNvPicPr>
          <p:nvPr/>
        </p:nvPicPr>
        <p:blipFill>
          <a:blip r:embed="rId10"/>
          <a:stretch>
            <a:fillRect/>
          </a:stretch>
        </p:blipFill>
        <p:spPr>
          <a:xfrm>
            <a:off x="0" y="0"/>
            <a:ext cx="4991797" cy="1390844"/>
          </a:xfrm>
          <a:prstGeom prst="rect">
            <a:avLst/>
          </a:prstGeom>
        </p:spPr>
      </p:pic>
    </p:spTree>
    <p:extLst>
      <p:ext uri="{BB962C8B-B14F-4D97-AF65-F5344CB8AC3E}">
        <p14:creationId xmlns:p14="http://schemas.microsoft.com/office/powerpoint/2010/main" val="1806969898"/>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Lst>
  <mc:AlternateContent xmlns:mc="http://schemas.openxmlformats.org/markup-compatibility/2006" xmlns:p14="http://schemas.microsoft.com/office/powerpoint/2010/main">
    <mc:Choice Requires="p14">
      <p:transition spd="slow" p14:dur="1200" advTm="29910">
        <p14:prism/>
      </p:transition>
    </mc:Choice>
    <mc:Fallback xmlns="">
      <p:transition spd="slow" advTm="29910">
        <p:fade/>
      </p:transition>
    </mc:Fallback>
  </mc:AlternateConten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ell.stackexchange.com/questions/73556/what-does-id-take-a-break-and-go-wallpaper-the-garage-first-mean" TargetMode="External"/><Relationship Id="rId2" Type="http://schemas.openxmlformats.org/officeDocument/2006/relationships/image" Target="../media/image9.jpg"/><Relationship Id="rId1" Type="http://schemas.openxmlformats.org/officeDocument/2006/relationships/slideLayout" Target="../slideLayouts/slideLayout4.xml"/><Relationship Id="rId4" Type="http://schemas.openxmlformats.org/officeDocument/2006/relationships/hyperlink" Target="https://creativecommons.org/licenses/by-sa/3.0/"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s://www.flickr.com/photos/8761288@N08/530903172" TargetMode="External"/><Relationship Id="rId2" Type="http://schemas.openxmlformats.org/officeDocument/2006/relationships/image" Target="../media/image10.jpg"/><Relationship Id="rId1" Type="http://schemas.openxmlformats.org/officeDocument/2006/relationships/slideLayout" Target="../slideLayouts/slideLayout4.xml"/><Relationship Id="rId4" Type="http://schemas.openxmlformats.org/officeDocument/2006/relationships/hyperlink" Target="https://creativecommons.org/licenses/by-nc-sa/3.0/"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s://commons.wikimedia.org/wiki/File:Empty_Classroom.JPG" TargetMode="External"/><Relationship Id="rId2" Type="http://schemas.openxmlformats.org/officeDocument/2006/relationships/image" Target="../media/image11.JPG"/><Relationship Id="rId1" Type="http://schemas.openxmlformats.org/officeDocument/2006/relationships/slideLayout" Target="../slideLayouts/slideLayout4.xml"/><Relationship Id="rId4" Type="http://schemas.openxmlformats.org/officeDocument/2006/relationships/hyperlink" Target="https://creativecommons.org/licenses/by-sa/3.0/"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hyperlink" Target="https://creativecommons.org/licenses/by/3.0/" TargetMode="External"/><Relationship Id="rId4" Type="http://schemas.openxmlformats.org/officeDocument/2006/relationships/hyperlink" Target="http://kasperspiro.com/category/outcome-learning/"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commons.wikimedia.org/wiki/File:Classroom_management_heading.jpg" TargetMode="External"/><Relationship Id="rId2" Type="http://schemas.openxmlformats.org/officeDocument/2006/relationships/image" Target="../media/image3.jpg"/><Relationship Id="rId1" Type="http://schemas.openxmlformats.org/officeDocument/2006/relationships/slideLayout" Target="../slideLayouts/slideLayout4.xml"/><Relationship Id="rId4" Type="http://schemas.openxmlformats.org/officeDocument/2006/relationships/hyperlink" Target="https://creativecommons.org/licenses/by-sa/3.0/"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www.opensocietyfoundations.org/voices/why-inclusive-education-all-children-everywhere" TargetMode="External"/><Relationship Id="rId2" Type="http://schemas.openxmlformats.org/officeDocument/2006/relationships/image" Target="../media/image4.jpg"/><Relationship Id="rId1" Type="http://schemas.openxmlformats.org/officeDocument/2006/relationships/slideLayout" Target="../slideLayouts/slideLayout4.xml"/><Relationship Id="rId4" Type="http://schemas.openxmlformats.org/officeDocument/2006/relationships/hyperlink" Target="https://creativecommons.org/licenses/by-nc-nd/3.0/"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hyperlink" Target="http://missghalayini.wordpress.com/2012/08/24/disciplinevsmanagement/"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maxpixel.net/Alarm-Clock-Winter-Time-Change-Time-Conversion-2175393" TargetMode="External"/><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coolcatteacher.blogspot.com/2012/02/count-opportunity-cost-of-teacher-tasks.html" TargetMode="External"/><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commons.wikimedia.org/wiki/File:US_Navy_090617-N-9610C-029_Chad_Stober,_an_instructor_at_John_C._Stennis_University_,_center,_teaches_students_Japanese_in_a_training_classroom_aboard_the_Nimitz-class_aircraft_carrier_USS_John_C._Stennis_(CVN_74).jpg" TargetMode="External"/><Relationship Id="rId2" Type="http://schemas.openxmlformats.org/officeDocument/2006/relationships/image" Target="../media/image8.jpg"/><Relationship Id="rId1" Type="http://schemas.openxmlformats.org/officeDocument/2006/relationships/slideLayout" Target="../slideLayouts/slideLayout4.xml"/><Relationship Id="rId4" Type="http://schemas.openxmlformats.org/officeDocument/2006/relationships/hyperlink" Target="https://creativecommons.org/licenses/by-sa/3.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11C585C2-0E93-4D75-9368-19001654404B}"/>
              </a:ext>
            </a:extLst>
          </p:cNvPr>
          <p:cNvSpPr>
            <a:spLocks noGrp="1" noChangeArrowheads="1"/>
          </p:cNvSpPr>
          <p:nvPr>
            <p:ph type="ctrTitle"/>
          </p:nvPr>
        </p:nvSpPr>
        <p:spPr/>
        <p:txBody>
          <a:bodyPr/>
          <a:lstStyle/>
          <a:p>
            <a:r>
              <a:rPr lang="en-US" altLang="en-US" dirty="0"/>
              <a:t>Effective Classroom Management</a:t>
            </a:r>
          </a:p>
        </p:txBody>
      </p:sp>
      <p:sp>
        <p:nvSpPr>
          <p:cNvPr id="18437" name="Rectangle 5">
            <a:extLst>
              <a:ext uri="{FF2B5EF4-FFF2-40B4-BE49-F238E27FC236}">
                <a16:creationId xmlns:a16="http://schemas.microsoft.com/office/drawing/2014/main" id="{7981DD91-BF18-4274-BD69-17A9E56C6D50}"/>
              </a:ext>
            </a:extLst>
          </p:cNvPr>
          <p:cNvSpPr>
            <a:spLocks noGrp="1" noChangeArrowheads="1"/>
          </p:cNvSpPr>
          <p:nvPr>
            <p:ph type="subTitle" idx="1"/>
          </p:nvPr>
        </p:nvSpPr>
        <p:spPr/>
        <p:txBody>
          <a:bodyPr/>
          <a:lstStyle/>
          <a:p>
            <a:r>
              <a:rPr lang="en-US" altLang="en-US" dirty="0"/>
              <a:t>Getting your classroom ready for learning</a:t>
            </a:r>
          </a:p>
        </p:txBody>
      </p:sp>
      <p:sp>
        <p:nvSpPr>
          <p:cNvPr id="2" name="Footer Placeholder 1">
            <a:extLst>
              <a:ext uri="{FF2B5EF4-FFF2-40B4-BE49-F238E27FC236}">
                <a16:creationId xmlns:a16="http://schemas.microsoft.com/office/drawing/2014/main" id="{8F4A947E-618C-4133-9C01-5741A4F85906}"/>
              </a:ext>
            </a:extLst>
          </p:cNvPr>
          <p:cNvSpPr>
            <a:spLocks noGrp="1"/>
          </p:cNvSpPr>
          <p:nvPr>
            <p:ph type="ftr" sz="quarter" idx="11"/>
          </p:nvPr>
        </p:nvSpPr>
        <p:spPr/>
        <p:txBody>
          <a:bodyPr/>
          <a:lstStyle/>
          <a:p>
            <a:r>
              <a:rPr lang="en-GB" dirty="0"/>
              <a:t>Bite Sized Training - Brought to you by www.simplyinset.co.uk Call +447767 858360 or email bitesizedtraining@gmx.com</a:t>
            </a:r>
          </a:p>
        </p:txBody>
      </p:sp>
      <p:sp>
        <p:nvSpPr>
          <p:cNvPr id="3" name="Slide Number Placeholder 2">
            <a:extLst>
              <a:ext uri="{FF2B5EF4-FFF2-40B4-BE49-F238E27FC236}">
                <a16:creationId xmlns:a16="http://schemas.microsoft.com/office/drawing/2014/main" id="{6076AA83-28E7-4A64-B8D5-DEDAB0406361}"/>
              </a:ext>
            </a:extLst>
          </p:cNvPr>
          <p:cNvSpPr>
            <a:spLocks noGrp="1"/>
          </p:cNvSpPr>
          <p:nvPr>
            <p:ph type="sldNum" sz="quarter" idx="12"/>
          </p:nvPr>
        </p:nvSpPr>
        <p:spPr/>
        <p:txBody>
          <a:bodyPr/>
          <a:lstStyle/>
          <a:p>
            <a:fld id="{56D51094-F7F1-4ED4-BA51-1B62F754DB33}" type="slidenum">
              <a:rPr lang="en-GB" smtClean="0"/>
              <a:t>1</a:t>
            </a:fld>
            <a:endParaRPr lang="en-GB" dirty="0"/>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29B80CEE-3CF5-4F63-8D94-9F90A625EC61}"/>
              </a:ext>
            </a:extLst>
          </p:cNvPr>
          <p:cNvSpPr>
            <a:spLocks noGrp="1" noChangeArrowheads="1"/>
          </p:cNvSpPr>
          <p:nvPr>
            <p:ph type="title"/>
          </p:nvPr>
        </p:nvSpPr>
        <p:spPr/>
        <p:txBody>
          <a:bodyPr/>
          <a:lstStyle/>
          <a:p>
            <a:r>
              <a:rPr lang="en-US" altLang="en-US" dirty="0"/>
              <a:t>Cooperation through communication</a:t>
            </a:r>
          </a:p>
        </p:txBody>
      </p:sp>
      <p:sp>
        <p:nvSpPr>
          <p:cNvPr id="45059" name="Rectangle 3">
            <a:extLst>
              <a:ext uri="{FF2B5EF4-FFF2-40B4-BE49-F238E27FC236}">
                <a16:creationId xmlns:a16="http://schemas.microsoft.com/office/drawing/2014/main" id="{0839AEF3-8A2E-468E-B8F0-6D044513825D}"/>
              </a:ext>
            </a:extLst>
          </p:cNvPr>
          <p:cNvSpPr>
            <a:spLocks noGrp="1" noChangeArrowheads="1"/>
          </p:cNvSpPr>
          <p:nvPr>
            <p:ph sz="half" idx="1"/>
          </p:nvPr>
        </p:nvSpPr>
        <p:spPr/>
        <p:txBody>
          <a:bodyPr/>
          <a:lstStyle/>
          <a:p>
            <a:r>
              <a:rPr lang="en-US" altLang="en-US" dirty="0"/>
              <a:t>Verbalize descriptions of behaviours and never value judgments about individuals</a:t>
            </a:r>
          </a:p>
          <a:p>
            <a:r>
              <a:rPr lang="en-US" altLang="en-US" dirty="0"/>
              <a:t>Verbalize feelings but remain in control</a:t>
            </a:r>
          </a:p>
          <a:p>
            <a:r>
              <a:rPr lang="en-US" altLang="en-US" dirty="0"/>
              <a:t>DO NOT USE SARCASM</a:t>
            </a:r>
          </a:p>
          <a:p>
            <a:r>
              <a:rPr lang="en-US" altLang="en-US" dirty="0"/>
              <a:t>Do not place labels (good or bad)</a:t>
            </a:r>
          </a:p>
          <a:p>
            <a:r>
              <a:rPr lang="en-US" altLang="en-US" dirty="0"/>
              <a:t>Do not get students hooked on praise </a:t>
            </a:r>
          </a:p>
          <a:p>
            <a:pPr lvl="1"/>
            <a:r>
              <a:rPr lang="en-US" altLang="en-US" dirty="0"/>
              <a:t>Praise the work and behaviour – not the students themselves</a:t>
            </a:r>
          </a:p>
          <a:p>
            <a:r>
              <a:rPr lang="en-US" altLang="en-US" dirty="0"/>
              <a:t>Speak only to people when they are ready to listen</a:t>
            </a:r>
          </a:p>
        </p:txBody>
      </p:sp>
      <p:pic>
        <p:nvPicPr>
          <p:cNvPr id="4" name="Content Placeholder 3">
            <a:extLst>
              <a:ext uri="{FF2B5EF4-FFF2-40B4-BE49-F238E27FC236}">
                <a16:creationId xmlns:a16="http://schemas.microsoft.com/office/drawing/2014/main" id="{B03398F3-2D0A-458B-9722-AFE83165EE92}"/>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0142" r="24778" b="-2"/>
          <a:stretch/>
        </p:blipFill>
        <p:spPr>
          <a:xfrm>
            <a:off x="7162857" y="2367724"/>
            <a:ext cx="3200286" cy="3267140"/>
          </a:xfrm>
        </p:spPr>
      </p:pic>
      <p:sp>
        <p:nvSpPr>
          <p:cNvPr id="2" name="Footer Placeholder 1">
            <a:extLst>
              <a:ext uri="{FF2B5EF4-FFF2-40B4-BE49-F238E27FC236}">
                <a16:creationId xmlns:a16="http://schemas.microsoft.com/office/drawing/2014/main" id="{78998D6C-5805-43EB-BEE5-11168B9FDDEA}"/>
              </a:ext>
            </a:extLst>
          </p:cNvPr>
          <p:cNvSpPr>
            <a:spLocks noGrp="1"/>
          </p:cNvSpPr>
          <p:nvPr>
            <p:ph type="ftr" sz="quarter" idx="11"/>
          </p:nvPr>
        </p:nvSpPr>
        <p:spPr/>
        <p:txBody>
          <a:bodyPr/>
          <a:lstStyle/>
          <a:p>
            <a:r>
              <a:rPr lang="en-GB" dirty="0"/>
              <a:t>Bite Sized Training - Brought to you by www.simplyinset.co.uk Call +447767 858360 or email bitesizedtraining@gmx.com</a:t>
            </a:r>
          </a:p>
        </p:txBody>
      </p:sp>
      <p:sp>
        <p:nvSpPr>
          <p:cNvPr id="3" name="Slide Number Placeholder 2">
            <a:extLst>
              <a:ext uri="{FF2B5EF4-FFF2-40B4-BE49-F238E27FC236}">
                <a16:creationId xmlns:a16="http://schemas.microsoft.com/office/drawing/2014/main" id="{99EB450E-8B7A-4131-B584-DDF4DF360641}"/>
              </a:ext>
            </a:extLst>
          </p:cNvPr>
          <p:cNvSpPr>
            <a:spLocks noGrp="1"/>
          </p:cNvSpPr>
          <p:nvPr>
            <p:ph type="sldNum" sz="quarter" idx="12"/>
          </p:nvPr>
        </p:nvSpPr>
        <p:spPr/>
        <p:txBody>
          <a:bodyPr/>
          <a:lstStyle/>
          <a:p>
            <a:fld id="{56D51094-F7F1-4ED4-BA51-1B62F754DB33}" type="slidenum">
              <a:rPr lang="en-GB" smtClean="0"/>
              <a:pPr/>
              <a:t>10</a:t>
            </a:fld>
            <a:endParaRPr lang="en-GB" dirty="0"/>
          </a:p>
        </p:txBody>
      </p:sp>
      <p:sp>
        <p:nvSpPr>
          <p:cNvPr id="5" name="TextBox 4">
            <a:extLst>
              <a:ext uri="{FF2B5EF4-FFF2-40B4-BE49-F238E27FC236}">
                <a16:creationId xmlns:a16="http://schemas.microsoft.com/office/drawing/2014/main" id="{D2C69A8A-7C96-44C3-819B-0C75553E0374}"/>
              </a:ext>
            </a:extLst>
          </p:cNvPr>
          <p:cNvSpPr txBox="1"/>
          <p:nvPr/>
        </p:nvSpPr>
        <p:spPr>
          <a:xfrm>
            <a:off x="8423027" y="5370648"/>
            <a:ext cx="1765227" cy="173124"/>
          </a:xfrm>
          <a:prstGeom prst="rect">
            <a:avLst/>
          </a:prstGeom>
          <a:solidFill>
            <a:srgbClr val="000000"/>
          </a:solidFill>
        </p:spPr>
        <p:txBody>
          <a:bodyPr wrap="none" rtlCol="0">
            <a:spAutoFit/>
          </a:bodyPr>
          <a:lstStyle/>
          <a:p>
            <a:pPr algn="r">
              <a:spcAft>
                <a:spcPts val="450"/>
              </a:spcAft>
            </a:pPr>
            <a:r>
              <a:rPr lang="en-GB" sz="525" dirty="0">
                <a:solidFill>
                  <a:srgbClr val="FFFFFF"/>
                </a:solidFill>
                <a:hlinkClick r:id="rId3" tooltip="https://ell.stackexchange.com/questions/73556/what-does-id-take-a-break-and-go-wallpaper-the-garage-first-mean">
                  <a:extLst>
                    <a:ext uri="{A12FA001-AC4F-418D-AE19-62706E023703}">
                      <ahyp:hlinkClr xmlns:ahyp="http://schemas.microsoft.com/office/drawing/2018/hyperlinkcolor" val="tx"/>
                    </a:ext>
                  </a:extLst>
                </a:hlinkClick>
              </a:rPr>
              <a:t>This Photo</a:t>
            </a:r>
            <a:r>
              <a:rPr lang="en-GB" sz="525" dirty="0">
                <a:solidFill>
                  <a:srgbClr val="FFFFFF"/>
                </a:solidFill>
              </a:rPr>
              <a:t> by Unknown Author is licensed under </a:t>
            </a:r>
            <a:r>
              <a:rPr lang="en-GB" sz="525" dirty="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n-GB" sz="525" dirty="0">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05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505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505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5059">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5059">
                                            <p:txEl>
                                              <p:pRg st="5" end="5"/>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505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83777E43-8731-4BC3-90C4-D41DBE9DD266}"/>
              </a:ext>
            </a:extLst>
          </p:cNvPr>
          <p:cNvSpPr>
            <a:spLocks noGrp="1" noChangeArrowheads="1"/>
          </p:cNvSpPr>
          <p:nvPr>
            <p:ph type="title"/>
          </p:nvPr>
        </p:nvSpPr>
        <p:spPr/>
        <p:txBody>
          <a:bodyPr/>
          <a:lstStyle/>
          <a:p>
            <a:r>
              <a:rPr lang="en-US" altLang="en-US" dirty="0"/>
              <a:t>Classroom Rules For Conduct</a:t>
            </a:r>
          </a:p>
        </p:txBody>
      </p:sp>
      <p:sp>
        <p:nvSpPr>
          <p:cNvPr id="88067" name="Rectangle 3">
            <a:extLst>
              <a:ext uri="{FF2B5EF4-FFF2-40B4-BE49-F238E27FC236}">
                <a16:creationId xmlns:a16="http://schemas.microsoft.com/office/drawing/2014/main" id="{1B224599-968C-486A-A4FD-A61CB2730BEA}"/>
              </a:ext>
            </a:extLst>
          </p:cNvPr>
          <p:cNvSpPr>
            <a:spLocks noGrp="1" noChangeArrowheads="1"/>
          </p:cNvSpPr>
          <p:nvPr>
            <p:ph sz="half" idx="1"/>
          </p:nvPr>
        </p:nvSpPr>
        <p:spPr/>
        <p:txBody>
          <a:bodyPr>
            <a:normAutofit fontScale="92500" lnSpcReduction="10000"/>
          </a:bodyPr>
          <a:lstStyle/>
          <a:p>
            <a:r>
              <a:rPr lang="en-US" altLang="en-US" dirty="0"/>
              <a:t>Formalized statements that  provide students with general guidelines for the types of behaviours that are required and the types that are prohibited</a:t>
            </a:r>
          </a:p>
          <a:p>
            <a:r>
              <a:rPr lang="en-US" altLang="en-US" dirty="0"/>
              <a:t>A few rules are easier to remember than many rules</a:t>
            </a:r>
          </a:p>
          <a:p>
            <a:r>
              <a:rPr lang="en-US" altLang="en-US" dirty="0"/>
              <a:t>Each rule in a small set of rules is more important than each rule in a large set of rules</a:t>
            </a:r>
          </a:p>
        </p:txBody>
      </p:sp>
      <p:sp>
        <p:nvSpPr>
          <p:cNvPr id="2" name="Content Placeholder 1">
            <a:extLst>
              <a:ext uri="{FF2B5EF4-FFF2-40B4-BE49-F238E27FC236}">
                <a16:creationId xmlns:a16="http://schemas.microsoft.com/office/drawing/2014/main" id="{49FCB70E-BA1A-423E-893B-ED9B9A9347D9}"/>
              </a:ext>
            </a:extLst>
          </p:cNvPr>
          <p:cNvSpPr>
            <a:spLocks noGrp="1"/>
          </p:cNvSpPr>
          <p:nvPr>
            <p:ph sz="half" idx="2"/>
          </p:nvPr>
        </p:nvSpPr>
        <p:spPr/>
        <p:txBody>
          <a:bodyPr>
            <a:normAutofit fontScale="92500" lnSpcReduction="10000"/>
          </a:bodyPr>
          <a:lstStyle/>
          <a:p>
            <a:r>
              <a:rPr lang="en-US" altLang="en-US" dirty="0"/>
              <a:t>Maximizes on-task behaviours and minimize off-task (esp. disruptive) behaviours</a:t>
            </a:r>
          </a:p>
          <a:p>
            <a:r>
              <a:rPr lang="en-US" altLang="en-US" dirty="0"/>
              <a:t>Secures the safety and comfort of the learning environment</a:t>
            </a:r>
          </a:p>
          <a:p>
            <a:r>
              <a:rPr lang="en-US" altLang="en-US" dirty="0"/>
              <a:t>Prevents the activities of the class from disturbing other classes</a:t>
            </a:r>
          </a:p>
          <a:p>
            <a:r>
              <a:rPr lang="en-US" altLang="en-US" dirty="0"/>
              <a:t>Maintains acceptable standards of decorum among students, school personnel, and visitors to the school campus</a:t>
            </a:r>
          </a:p>
          <a:p>
            <a:pPr marL="0" indent="0">
              <a:buNone/>
            </a:pPr>
            <a:endParaRPr lang="en-US" altLang="en-US" dirty="0"/>
          </a:p>
          <a:p>
            <a:pPr marL="0" indent="0">
              <a:buNone/>
            </a:pPr>
            <a:r>
              <a:rPr lang="en-US" altLang="en-US" b="1" dirty="0"/>
              <a:t>Discuss:</a:t>
            </a:r>
          </a:p>
          <a:p>
            <a:pPr marL="0" indent="0">
              <a:buNone/>
            </a:pPr>
            <a:r>
              <a:rPr lang="en-US" altLang="en-US" b="1" dirty="0"/>
              <a:t>What are your classroom rules?</a:t>
            </a:r>
          </a:p>
          <a:p>
            <a:pPr marL="0" indent="0">
              <a:buNone/>
            </a:pPr>
            <a:r>
              <a:rPr lang="en-US" altLang="en-US" b="1" dirty="0"/>
              <a:t>Why do you have them?</a:t>
            </a:r>
          </a:p>
          <a:p>
            <a:pPr marL="0" indent="0">
              <a:buNone/>
            </a:pPr>
            <a:r>
              <a:rPr lang="en-US" altLang="en-US" b="1" dirty="0"/>
              <a:t>What would make them work better?</a:t>
            </a:r>
          </a:p>
        </p:txBody>
      </p:sp>
      <p:sp>
        <p:nvSpPr>
          <p:cNvPr id="3" name="Footer Placeholder 2">
            <a:extLst>
              <a:ext uri="{FF2B5EF4-FFF2-40B4-BE49-F238E27FC236}">
                <a16:creationId xmlns:a16="http://schemas.microsoft.com/office/drawing/2014/main" id="{0B4F6CE4-0EAA-497C-8A44-B1B593F3BD37}"/>
              </a:ext>
            </a:extLst>
          </p:cNvPr>
          <p:cNvSpPr>
            <a:spLocks noGrp="1"/>
          </p:cNvSpPr>
          <p:nvPr>
            <p:ph type="ftr" sz="quarter" idx="11"/>
          </p:nvPr>
        </p:nvSpPr>
        <p:spPr/>
        <p:txBody>
          <a:bodyPr/>
          <a:lstStyle/>
          <a:p>
            <a:r>
              <a:rPr lang="en-GB" dirty="0"/>
              <a:t>Bite Sized Training - Brought to you by www.simplyinset.co.uk Call +447767 858360 or email bitesizedtraining@gmx.com</a:t>
            </a:r>
          </a:p>
        </p:txBody>
      </p:sp>
      <p:sp>
        <p:nvSpPr>
          <p:cNvPr id="4" name="Slide Number Placeholder 3">
            <a:extLst>
              <a:ext uri="{FF2B5EF4-FFF2-40B4-BE49-F238E27FC236}">
                <a16:creationId xmlns:a16="http://schemas.microsoft.com/office/drawing/2014/main" id="{932B3C12-2DDA-4B95-A498-34B061A28814}"/>
              </a:ext>
            </a:extLst>
          </p:cNvPr>
          <p:cNvSpPr>
            <a:spLocks noGrp="1"/>
          </p:cNvSpPr>
          <p:nvPr>
            <p:ph type="sldNum" sz="quarter" idx="12"/>
          </p:nvPr>
        </p:nvSpPr>
        <p:spPr/>
        <p:txBody>
          <a:bodyPr/>
          <a:lstStyle/>
          <a:p>
            <a:fld id="{56D51094-F7F1-4ED4-BA51-1B62F754DB33}" type="slidenum">
              <a:rPr lang="en-GB" smtClean="0"/>
              <a:pPr/>
              <a:t>11</a:t>
            </a:fld>
            <a:endParaRPr lang="en-GB"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80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806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806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AF279840-E1F4-4434-AFD3-CDF9251D5001}"/>
              </a:ext>
            </a:extLst>
          </p:cNvPr>
          <p:cNvSpPr>
            <a:spLocks noGrp="1" noChangeArrowheads="1"/>
          </p:cNvSpPr>
          <p:nvPr>
            <p:ph type="title"/>
          </p:nvPr>
        </p:nvSpPr>
        <p:spPr/>
        <p:txBody>
          <a:bodyPr/>
          <a:lstStyle/>
          <a:p>
            <a:r>
              <a:rPr lang="en-US" altLang="en-US" dirty="0"/>
              <a:t>5 steps to a ‘business-like’ atmosphere</a:t>
            </a:r>
          </a:p>
        </p:txBody>
      </p:sp>
      <p:sp>
        <p:nvSpPr>
          <p:cNvPr id="55299" name="Rectangle 3">
            <a:extLst>
              <a:ext uri="{FF2B5EF4-FFF2-40B4-BE49-F238E27FC236}">
                <a16:creationId xmlns:a16="http://schemas.microsoft.com/office/drawing/2014/main" id="{DDB1ADDD-40FE-4A2A-9502-082F1E4446BC}"/>
              </a:ext>
            </a:extLst>
          </p:cNvPr>
          <p:cNvSpPr>
            <a:spLocks noGrp="1" noChangeArrowheads="1"/>
          </p:cNvSpPr>
          <p:nvPr>
            <p:ph sz="half" idx="1"/>
          </p:nvPr>
        </p:nvSpPr>
        <p:spPr/>
        <p:txBody>
          <a:bodyPr>
            <a:normAutofit lnSpcReduction="10000"/>
          </a:bodyPr>
          <a:lstStyle/>
          <a:p>
            <a:pPr marL="457200" indent="-457200">
              <a:buFont typeface="+mj-lt"/>
              <a:buAutoNum type="arabicPeriod"/>
            </a:pPr>
            <a:r>
              <a:rPr lang="en-US" altLang="en-US" dirty="0"/>
              <a:t>Take advantage of the new school year or term to set the stage for cooperation</a:t>
            </a:r>
          </a:p>
          <a:p>
            <a:pPr marL="457200" indent="-457200">
              <a:buFont typeface="+mj-lt"/>
              <a:buAutoNum type="arabicPeriod"/>
            </a:pPr>
            <a:r>
              <a:rPr lang="en-US" altLang="en-US" dirty="0"/>
              <a:t>Be particularly prepared and organized</a:t>
            </a:r>
          </a:p>
          <a:p>
            <a:pPr marL="457200" indent="-457200">
              <a:buFont typeface="+mj-lt"/>
              <a:buAutoNum type="arabicPeriod"/>
            </a:pPr>
            <a:r>
              <a:rPr lang="en-US" altLang="en-US" dirty="0"/>
              <a:t>Minimize transition time</a:t>
            </a:r>
          </a:p>
          <a:p>
            <a:pPr marL="457200" indent="-457200">
              <a:buFont typeface="+mj-lt"/>
              <a:buAutoNum type="arabicPeriod"/>
            </a:pPr>
            <a:r>
              <a:rPr lang="en-US" altLang="en-US" dirty="0"/>
              <a:t>Utilize a communication style that establishing non-threatening, comfortable environment</a:t>
            </a:r>
          </a:p>
          <a:p>
            <a:pPr marL="457200" indent="-457200">
              <a:buFont typeface="+mj-lt"/>
              <a:buAutoNum type="arabicPeriod"/>
            </a:pPr>
            <a:r>
              <a:rPr lang="en-US" altLang="en-US" dirty="0"/>
              <a:t>Clearly establish expectations for conduct</a:t>
            </a:r>
          </a:p>
          <a:p>
            <a:pPr marL="0" indent="0">
              <a:buNone/>
            </a:pPr>
            <a:endParaRPr lang="en-US" altLang="en-US" dirty="0"/>
          </a:p>
          <a:p>
            <a:pPr marL="0" indent="0">
              <a:buNone/>
            </a:pPr>
            <a:r>
              <a:rPr lang="en-US" altLang="en-US" dirty="0"/>
              <a:t>Over to you …</a:t>
            </a:r>
          </a:p>
          <a:p>
            <a:pPr marL="0" indent="0">
              <a:buNone/>
            </a:pPr>
            <a:r>
              <a:rPr lang="en-US" altLang="en-US" dirty="0"/>
              <a:t>What three things will you do to ensure you start off in a business like way with each and every class?</a:t>
            </a:r>
          </a:p>
        </p:txBody>
      </p:sp>
      <p:pic>
        <p:nvPicPr>
          <p:cNvPr id="10" name="Content Placeholder 9" descr="A close up of a sign&#10;&#10;Description automatically generated">
            <a:extLst>
              <a:ext uri="{FF2B5EF4-FFF2-40B4-BE49-F238E27FC236}">
                <a16:creationId xmlns:a16="http://schemas.microsoft.com/office/drawing/2014/main" id="{E0F5C729-D984-43A8-98CF-9EDBE7FCD1CC}"/>
              </a:ext>
            </a:extLst>
          </p:cNvPr>
          <p:cNvPicPr>
            <a:picLocks noGrp="1" noChangeAspect="1"/>
          </p:cNvPicPr>
          <p:nvPr>
            <p:ph sz="half" idx="2"/>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705600" y="2458244"/>
            <a:ext cx="4114800" cy="3086100"/>
          </a:xfrm>
        </p:spPr>
      </p:pic>
      <p:sp>
        <p:nvSpPr>
          <p:cNvPr id="2" name="Footer Placeholder 1">
            <a:extLst>
              <a:ext uri="{FF2B5EF4-FFF2-40B4-BE49-F238E27FC236}">
                <a16:creationId xmlns:a16="http://schemas.microsoft.com/office/drawing/2014/main" id="{2170B375-B3B6-4D34-839E-103E49CAA2C1}"/>
              </a:ext>
            </a:extLst>
          </p:cNvPr>
          <p:cNvSpPr>
            <a:spLocks noGrp="1"/>
          </p:cNvSpPr>
          <p:nvPr>
            <p:ph type="ftr" sz="quarter" idx="11"/>
          </p:nvPr>
        </p:nvSpPr>
        <p:spPr/>
        <p:txBody>
          <a:bodyPr/>
          <a:lstStyle/>
          <a:p>
            <a:r>
              <a:rPr lang="en-GB" dirty="0"/>
              <a:t>Bite Sized Training - Brought to you by www.simplyinset.co.uk Call +447767 858360 or email bitesizedtraining@gmx.com</a:t>
            </a:r>
          </a:p>
        </p:txBody>
      </p:sp>
      <p:sp>
        <p:nvSpPr>
          <p:cNvPr id="3" name="Slide Number Placeholder 2">
            <a:extLst>
              <a:ext uri="{FF2B5EF4-FFF2-40B4-BE49-F238E27FC236}">
                <a16:creationId xmlns:a16="http://schemas.microsoft.com/office/drawing/2014/main" id="{F8BD69CB-77B4-4A2C-BD01-A93F8D8CAFBC}"/>
              </a:ext>
            </a:extLst>
          </p:cNvPr>
          <p:cNvSpPr>
            <a:spLocks noGrp="1"/>
          </p:cNvSpPr>
          <p:nvPr>
            <p:ph type="sldNum" sz="quarter" idx="12"/>
          </p:nvPr>
        </p:nvSpPr>
        <p:spPr/>
        <p:txBody>
          <a:bodyPr/>
          <a:lstStyle/>
          <a:p>
            <a:fld id="{56D51094-F7F1-4ED4-BA51-1B62F754DB33}" type="slidenum">
              <a:rPr lang="en-GB" smtClean="0"/>
              <a:pPr/>
              <a:t>12</a:t>
            </a:fld>
            <a:endParaRPr lang="en-GB" dirty="0"/>
          </a:p>
        </p:txBody>
      </p:sp>
      <p:sp>
        <p:nvSpPr>
          <p:cNvPr id="11" name="TextBox 10">
            <a:extLst>
              <a:ext uri="{FF2B5EF4-FFF2-40B4-BE49-F238E27FC236}">
                <a16:creationId xmlns:a16="http://schemas.microsoft.com/office/drawing/2014/main" id="{5F1A5D80-138C-4530-9156-92D665755AC9}"/>
              </a:ext>
            </a:extLst>
          </p:cNvPr>
          <p:cNvSpPr txBox="1"/>
          <p:nvPr/>
        </p:nvSpPr>
        <p:spPr>
          <a:xfrm>
            <a:off x="6705600" y="5544344"/>
            <a:ext cx="4114800" cy="230832"/>
          </a:xfrm>
          <a:prstGeom prst="rect">
            <a:avLst/>
          </a:prstGeom>
          <a:noFill/>
        </p:spPr>
        <p:txBody>
          <a:bodyPr wrap="square" rtlCol="0">
            <a:spAutoFit/>
          </a:bodyPr>
          <a:lstStyle/>
          <a:p>
            <a:r>
              <a:rPr lang="en-GB" sz="900" dirty="0">
                <a:hlinkClick r:id="rId3" tooltip="https://www.flickr.com/photos/8761288@N08/530903172"/>
              </a:rPr>
              <a:t>This Photo</a:t>
            </a:r>
            <a:r>
              <a:rPr lang="en-GB" sz="900" dirty="0"/>
              <a:t> by Unknown Author is licensed under </a:t>
            </a:r>
            <a:r>
              <a:rPr lang="en-GB" sz="900" dirty="0">
                <a:hlinkClick r:id="rId4" tooltip="https://creativecommons.org/licenses/by-nc-sa/3.0/"/>
              </a:rPr>
              <a:t>CC BY-SA-NC</a:t>
            </a:r>
            <a:endParaRPr lang="en-GB" sz="900"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529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529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529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529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5299">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529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4B26AE51-453A-4770-8564-21C06FE8DCE6}"/>
              </a:ext>
            </a:extLst>
          </p:cNvPr>
          <p:cNvSpPr>
            <a:spLocks noGrp="1" noChangeArrowheads="1"/>
          </p:cNvSpPr>
          <p:nvPr>
            <p:ph type="title"/>
          </p:nvPr>
        </p:nvSpPr>
        <p:spPr/>
        <p:txBody>
          <a:bodyPr/>
          <a:lstStyle/>
          <a:p>
            <a:r>
              <a:rPr lang="en-US" altLang="en-US" dirty="0"/>
              <a:t>Beginning a new year</a:t>
            </a:r>
          </a:p>
        </p:txBody>
      </p:sp>
      <p:sp>
        <p:nvSpPr>
          <p:cNvPr id="56323" name="Rectangle 3">
            <a:extLst>
              <a:ext uri="{FF2B5EF4-FFF2-40B4-BE49-F238E27FC236}">
                <a16:creationId xmlns:a16="http://schemas.microsoft.com/office/drawing/2014/main" id="{416CF12D-E6D9-4F83-A128-9D9EB25F6BF9}"/>
              </a:ext>
            </a:extLst>
          </p:cNvPr>
          <p:cNvSpPr>
            <a:spLocks noGrp="1" noChangeArrowheads="1"/>
          </p:cNvSpPr>
          <p:nvPr>
            <p:ph sz="half" idx="1"/>
          </p:nvPr>
        </p:nvSpPr>
        <p:spPr/>
        <p:txBody>
          <a:bodyPr/>
          <a:lstStyle/>
          <a:p>
            <a:r>
              <a:rPr lang="en-US" altLang="en-US" dirty="0"/>
              <a:t>Take advantage of initial uncertainty</a:t>
            </a:r>
          </a:p>
          <a:p>
            <a:r>
              <a:rPr lang="en-US" altLang="en-US" dirty="0"/>
              <a:t>Ride your “fences”</a:t>
            </a:r>
          </a:p>
          <a:p>
            <a:r>
              <a:rPr lang="en-US" altLang="en-US" dirty="0"/>
              <a:t>PLAN for a favorable beginning</a:t>
            </a:r>
          </a:p>
          <a:p>
            <a:pPr lvl="1"/>
            <a:r>
              <a:rPr lang="en-US" altLang="en-US" dirty="0"/>
              <a:t>Classroom/lab organization</a:t>
            </a:r>
          </a:p>
          <a:p>
            <a:pPr lvl="1"/>
            <a:r>
              <a:rPr lang="en-US" altLang="en-US" dirty="0"/>
              <a:t>Ongoing routines</a:t>
            </a:r>
          </a:p>
          <a:p>
            <a:r>
              <a:rPr lang="en-US" altLang="en-US" dirty="0"/>
              <a:t>Use learning activities with easy-to-follow, uncomplicated directions</a:t>
            </a:r>
          </a:p>
        </p:txBody>
      </p:sp>
      <p:sp>
        <p:nvSpPr>
          <p:cNvPr id="2" name="Content Placeholder 1">
            <a:extLst>
              <a:ext uri="{FF2B5EF4-FFF2-40B4-BE49-F238E27FC236}">
                <a16:creationId xmlns:a16="http://schemas.microsoft.com/office/drawing/2014/main" id="{55D36C63-190D-45F7-84C1-1E8E5BBA1F87}"/>
              </a:ext>
            </a:extLst>
          </p:cNvPr>
          <p:cNvSpPr>
            <a:spLocks noGrp="1"/>
          </p:cNvSpPr>
          <p:nvPr>
            <p:ph sz="half" idx="2"/>
          </p:nvPr>
        </p:nvSpPr>
        <p:spPr/>
        <p:txBody>
          <a:bodyPr/>
          <a:lstStyle/>
          <a:p>
            <a:r>
              <a:rPr lang="en-US" altLang="en-US" dirty="0"/>
              <a:t>Use a disclosure statement</a:t>
            </a:r>
          </a:p>
          <a:p>
            <a:pPr lvl="1"/>
            <a:r>
              <a:rPr lang="en-US" altLang="en-US" dirty="0"/>
              <a:t>Used to clearly communicate expectations to students and parents</a:t>
            </a:r>
          </a:p>
          <a:p>
            <a:pPr lvl="1"/>
            <a:r>
              <a:rPr lang="en-US" altLang="en-US" dirty="0"/>
              <a:t>Refer back to the guidelines throughout the term</a:t>
            </a:r>
          </a:p>
          <a:p>
            <a:pPr lvl="1"/>
            <a:r>
              <a:rPr lang="en-US" altLang="en-US" dirty="0"/>
              <a:t>Basic Course Outline</a:t>
            </a:r>
          </a:p>
          <a:p>
            <a:pPr lvl="1"/>
            <a:r>
              <a:rPr lang="en-US" altLang="en-US" dirty="0"/>
              <a:t>Marking Procedures</a:t>
            </a:r>
          </a:p>
          <a:p>
            <a:pPr lvl="2"/>
            <a:r>
              <a:rPr lang="en-US" altLang="en-US" dirty="0"/>
              <a:t>Include procedures for making up missed work, homework expected, etc.</a:t>
            </a:r>
          </a:p>
          <a:p>
            <a:pPr lvl="1"/>
            <a:r>
              <a:rPr lang="en-US" altLang="en-US" dirty="0"/>
              <a:t>Class rules, policies, procedures</a:t>
            </a:r>
          </a:p>
          <a:p>
            <a:pPr lvl="1"/>
            <a:r>
              <a:rPr lang="en-US" altLang="en-US" dirty="0"/>
              <a:t>Safety considerations as necessary</a:t>
            </a:r>
          </a:p>
        </p:txBody>
      </p:sp>
      <p:sp>
        <p:nvSpPr>
          <p:cNvPr id="3" name="Footer Placeholder 2">
            <a:extLst>
              <a:ext uri="{FF2B5EF4-FFF2-40B4-BE49-F238E27FC236}">
                <a16:creationId xmlns:a16="http://schemas.microsoft.com/office/drawing/2014/main" id="{02246638-E57C-4617-820B-A0CAB7F47FDC}"/>
              </a:ext>
            </a:extLst>
          </p:cNvPr>
          <p:cNvSpPr>
            <a:spLocks noGrp="1"/>
          </p:cNvSpPr>
          <p:nvPr>
            <p:ph type="ftr" sz="quarter" idx="11"/>
          </p:nvPr>
        </p:nvSpPr>
        <p:spPr/>
        <p:txBody>
          <a:bodyPr/>
          <a:lstStyle/>
          <a:p>
            <a:r>
              <a:rPr lang="en-GB" dirty="0"/>
              <a:t>Bite Sized Training - Brought to you by www.simplyinset.co.uk Call +447767 858360 or email bitesizedtraining@gmx.com</a:t>
            </a:r>
          </a:p>
        </p:txBody>
      </p:sp>
      <p:sp>
        <p:nvSpPr>
          <p:cNvPr id="4" name="Slide Number Placeholder 3">
            <a:extLst>
              <a:ext uri="{FF2B5EF4-FFF2-40B4-BE49-F238E27FC236}">
                <a16:creationId xmlns:a16="http://schemas.microsoft.com/office/drawing/2014/main" id="{A62FF5A7-CF59-4187-BFDE-C5F7E84FECB1}"/>
              </a:ext>
            </a:extLst>
          </p:cNvPr>
          <p:cNvSpPr>
            <a:spLocks noGrp="1"/>
          </p:cNvSpPr>
          <p:nvPr>
            <p:ph type="sldNum" sz="quarter" idx="12"/>
          </p:nvPr>
        </p:nvSpPr>
        <p:spPr/>
        <p:txBody>
          <a:bodyPr/>
          <a:lstStyle/>
          <a:p>
            <a:fld id="{56D51094-F7F1-4ED4-BA51-1B62F754DB33}" type="slidenum">
              <a:rPr lang="en-GB" smtClean="0"/>
              <a:pPr/>
              <a:t>13</a:t>
            </a:fld>
            <a:endParaRPr lang="en-GB"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632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632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632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632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632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13D1F906-0B66-474D-B8A0-3F1EF96D9D33}"/>
              </a:ext>
            </a:extLst>
          </p:cNvPr>
          <p:cNvSpPr>
            <a:spLocks noGrp="1" noChangeArrowheads="1"/>
          </p:cNvSpPr>
          <p:nvPr>
            <p:ph type="title"/>
          </p:nvPr>
        </p:nvSpPr>
        <p:spPr/>
        <p:txBody>
          <a:bodyPr/>
          <a:lstStyle/>
          <a:p>
            <a:r>
              <a:rPr lang="en-US" altLang="en-US" dirty="0"/>
              <a:t>Room arrangements</a:t>
            </a:r>
          </a:p>
        </p:txBody>
      </p:sp>
      <p:sp>
        <p:nvSpPr>
          <p:cNvPr id="90115" name="Rectangle 3">
            <a:extLst>
              <a:ext uri="{FF2B5EF4-FFF2-40B4-BE49-F238E27FC236}">
                <a16:creationId xmlns:a16="http://schemas.microsoft.com/office/drawing/2014/main" id="{00D536A7-0048-4FE8-A7C4-7BCE07F4791F}"/>
              </a:ext>
            </a:extLst>
          </p:cNvPr>
          <p:cNvSpPr>
            <a:spLocks noGrp="1" noChangeArrowheads="1"/>
          </p:cNvSpPr>
          <p:nvPr>
            <p:ph sz="half" idx="1"/>
          </p:nvPr>
        </p:nvSpPr>
        <p:spPr/>
        <p:txBody>
          <a:bodyPr/>
          <a:lstStyle/>
          <a:p>
            <a:r>
              <a:rPr lang="en-US" altLang="en-US" dirty="0"/>
              <a:t>Make sure all students can see and hear clearly (and you can see them clearly)</a:t>
            </a:r>
          </a:p>
          <a:p>
            <a:r>
              <a:rPr lang="en-US" altLang="en-US" dirty="0"/>
              <a:t>Arrangement is determined by learning activity (lecture, class discussion, small group work, etc.)</a:t>
            </a:r>
          </a:p>
          <a:p>
            <a:r>
              <a:rPr lang="en-US" altLang="en-US" dirty="0"/>
              <a:t>Allow room and easy access for proximity control</a:t>
            </a:r>
          </a:p>
          <a:p>
            <a:r>
              <a:rPr lang="en-US" altLang="en-US" dirty="0"/>
              <a:t>Think through class procedures and learning activities and arrange the room in the best possible way</a:t>
            </a:r>
          </a:p>
        </p:txBody>
      </p:sp>
      <p:pic>
        <p:nvPicPr>
          <p:cNvPr id="4" name="Content Placeholder 3" descr="A dining room table&#10;&#10;Description automatically generated">
            <a:extLst>
              <a:ext uri="{FF2B5EF4-FFF2-40B4-BE49-F238E27FC236}">
                <a16:creationId xmlns:a16="http://schemas.microsoft.com/office/drawing/2014/main" id="{C031A59C-9EB4-4591-9B7D-005A53885646}"/>
              </a:ext>
            </a:extLst>
          </p:cNvPr>
          <p:cNvPicPr>
            <a:picLocks noGrp="1" noChangeAspect="1"/>
          </p:cNvPicPr>
          <p:nvPr>
            <p:ph sz="half" idx="2"/>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172200" y="2066190"/>
            <a:ext cx="5181600" cy="3870207"/>
          </a:xfrm>
        </p:spPr>
      </p:pic>
      <p:sp>
        <p:nvSpPr>
          <p:cNvPr id="2" name="Footer Placeholder 1">
            <a:extLst>
              <a:ext uri="{FF2B5EF4-FFF2-40B4-BE49-F238E27FC236}">
                <a16:creationId xmlns:a16="http://schemas.microsoft.com/office/drawing/2014/main" id="{E147E3F7-C1F6-4EF3-BC82-B06D85551727}"/>
              </a:ext>
            </a:extLst>
          </p:cNvPr>
          <p:cNvSpPr>
            <a:spLocks noGrp="1"/>
          </p:cNvSpPr>
          <p:nvPr>
            <p:ph type="ftr" sz="quarter" idx="11"/>
          </p:nvPr>
        </p:nvSpPr>
        <p:spPr/>
        <p:txBody>
          <a:bodyPr/>
          <a:lstStyle/>
          <a:p>
            <a:r>
              <a:rPr lang="en-GB" dirty="0"/>
              <a:t>Bite Sized Training - Brought to you by www.simplyinset.co.uk Call +447767 858360 or email bitesizedtraining@gmx.com</a:t>
            </a:r>
          </a:p>
        </p:txBody>
      </p:sp>
      <p:sp>
        <p:nvSpPr>
          <p:cNvPr id="3" name="Slide Number Placeholder 2">
            <a:extLst>
              <a:ext uri="{FF2B5EF4-FFF2-40B4-BE49-F238E27FC236}">
                <a16:creationId xmlns:a16="http://schemas.microsoft.com/office/drawing/2014/main" id="{7E1DD6B6-4641-4B31-B263-C78D08631F45}"/>
              </a:ext>
            </a:extLst>
          </p:cNvPr>
          <p:cNvSpPr>
            <a:spLocks noGrp="1"/>
          </p:cNvSpPr>
          <p:nvPr>
            <p:ph type="sldNum" sz="quarter" idx="12"/>
          </p:nvPr>
        </p:nvSpPr>
        <p:spPr/>
        <p:txBody>
          <a:bodyPr/>
          <a:lstStyle/>
          <a:p>
            <a:fld id="{56D51094-F7F1-4ED4-BA51-1B62F754DB33}" type="slidenum">
              <a:rPr lang="en-GB" smtClean="0"/>
              <a:pPr/>
              <a:t>14</a:t>
            </a:fld>
            <a:endParaRPr lang="en-GB" dirty="0"/>
          </a:p>
        </p:txBody>
      </p:sp>
      <p:sp>
        <p:nvSpPr>
          <p:cNvPr id="5" name="TextBox 4">
            <a:extLst>
              <a:ext uri="{FF2B5EF4-FFF2-40B4-BE49-F238E27FC236}">
                <a16:creationId xmlns:a16="http://schemas.microsoft.com/office/drawing/2014/main" id="{F37945BF-D0ED-4F2F-B1AC-7E8EDA4D17A2}"/>
              </a:ext>
            </a:extLst>
          </p:cNvPr>
          <p:cNvSpPr txBox="1"/>
          <p:nvPr/>
        </p:nvSpPr>
        <p:spPr>
          <a:xfrm>
            <a:off x="6153150" y="5309548"/>
            <a:ext cx="3886200" cy="196208"/>
          </a:xfrm>
          <a:prstGeom prst="rect">
            <a:avLst/>
          </a:prstGeom>
          <a:noFill/>
        </p:spPr>
        <p:txBody>
          <a:bodyPr wrap="square" rtlCol="0">
            <a:spAutoFit/>
          </a:bodyPr>
          <a:lstStyle/>
          <a:p>
            <a:r>
              <a:rPr lang="en-GB" sz="675" dirty="0">
                <a:hlinkClick r:id="rId3" tooltip="https://commons.wikimedia.org/wiki/File:Empty_Classroom.JPG"/>
              </a:rPr>
              <a:t>This Photo</a:t>
            </a:r>
            <a:r>
              <a:rPr lang="en-GB" sz="675" dirty="0"/>
              <a:t> by Unknown Author is licensed under </a:t>
            </a:r>
            <a:r>
              <a:rPr lang="en-GB" sz="675" dirty="0">
                <a:hlinkClick r:id="rId4" tooltip="https://creativecommons.org/licenses/by-sa/3.0/"/>
              </a:rPr>
              <a:t>CC BY-SA</a:t>
            </a:r>
            <a:endParaRPr lang="en-GB" sz="675"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01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011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011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011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Make it Work at Work</a:t>
            </a:r>
          </a:p>
        </p:txBody>
      </p:sp>
      <p:sp>
        <p:nvSpPr>
          <p:cNvPr id="4" name="Content Placeholder 3"/>
          <p:cNvSpPr>
            <a:spLocks noGrp="1"/>
          </p:cNvSpPr>
          <p:nvPr>
            <p:ph idx="1"/>
          </p:nvPr>
        </p:nvSpPr>
        <p:spPr/>
        <p:txBody>
          <a:bodyPr/>
          <a:lstStyle/>
          <a:p>
            <a:pPr algn="ctr"/>
            <a:endParaRPr lang="en-GB" sz="2700" dirty="0"/>
          </a:p>
          <a:p>
            <a:pPr marL="0" indent="0" algn="ctr">
              <a:buNone/>
            </a:pPr>
            <a:r>
              <a:rPr lang="en-GB" sz="2700" dirty="0"/>
              <a:t>What are you going to </a:t>
            </a:r>
            <a:r>
              <a:rPr lang="en-GB" sz="2700" b="1" dirty="0"/>
              <a:t>DO</a:t>
            </a:r>
            <a:r>
              <a:rPr lang="en-GB" sz="2700" dirty="0"/>
              <a:t> as a result of this Bite Sized Training session?</a:t>
            </a:r>
          </a:p>
        </p:txBody>
      </p:sp>
      <p:sp>
        <p:nvSpPr>
          <p:cNvPr id="3" name="Footer Placeholder 2"/>
          <p:cNvSpPr>
            <a:spLocks noGrp="1"/>
          </p:cNvSpPr>
          <p:nvPr>
            <p:ph type="ftr" sz="quarter" idx="11"/>
          </p:nvPr>
        </p:nvSpPr>
        <p:spPr/>
        <p:txBody>
          <a:bodyPr/>
          <a:lstStyle/>
          <a:p>
            <a:r>
              <a:rPr lang="en-GB" dirty="0"/>
              <a:t>Bite Sized Training - Brought to you by www.simplyinset.co.uk Call +447767 858360 or email bitesizedtraining@gmx.com</a:t>
            </a:r>
          </a:p>
        </p:txBody>
      </p:sp>
      <p:sp>
        <p:nvSpPr>
          <p:cNvPr id="5" name="Slide Number Placeholder 4"/>
          <p:cNvSpPr>
            <a:spLocks noGrp="1"/>
          </p:cNvSpPr>
          <p:nvPr>
            <p:ph type="sldNum" sz="quarter" idx="12"/>
          </p:nvPr>
        </p:nvSpPr>
        <p:spPr/>
        <p:txBody>
          <a:bodyPr/>
          <a:lstStyle/>
          <a:p>
            <a:fld id="{56D51094-F7F1-4ED4-BA51-1B62F754DB33}" type="slidenum">
              <a:rPr lang="en-GB" smtClean="0"/>
              <a:t>15</a:t>
            </a:fld>
            <a:endParaRPr lang="en-GB" dirty="0"/>
          </a:p>
        </p:txBody>
      </p:sp>
      <p:pic>
        <p:nvPicPr>
          <p:cNvPr id="3074" name="Picture 2" descr="http://www.seriouslysocial.co/wp-content/uploads/2010/09/Start-Button.jpg"/>
          <p:cNvPicPr>
            <a:picLocks noChangeAspect="1" noChangeArrowheads="1"/>
          </p:cNvPicPr>
          <p:nvPr/>
        </p:nvPicPr>
        <p:blipFill>
          <a:blip r:embed="rId3" cstate="print"/>
          <a:srcRect/>
          <a:stretch>
            <a:fillRect/>
          </a:stretch>
        </p:blipFill>
        <p:spPr bwMode="auto">
          <a:xfrm>
            <a:off x="7176176" y="3288379"/>
            <a:ext cx="2521744" cy="2428876"/>
          </a:xfrm>
          <a:prstGeom prst="rect">
            <a:avLst/>
          </a:prstGeom>
          <a:noFill/>
        </p:spPr>
      </p:pic>
    </p:spTree>
    <p:extLst>
      <p:ext uri="{BB962C8B-B14F-4D97-AF65-F5344CB8AC3E}">
        <p14:creationId xmlns:p14="http://schemas.microsoft.com/office/powerpoint/2010/main" val="2786319122"/>
      </p:ext>
    </p:extLst>
  </p:cSld>
  <p:clrMapOvr>
    <a:masterClrMapping/>
  </p:clrMapOvr>
  <mc:AlternateContent xmlns:mc="http://schemas.openxmlformats.org/markup-compatibility/2006" xmlns:p14="http://schemas.microsoft.com/office/powerpoint/2010/main">
    <mc:Choice Requires="p14">
      <p:transition spd="slow" p14:dur="1200" advTm="29910">
        <p14:prism/>
      </p:transition>
    </mc:Choice>
    <mc:Fallback xmlns="">
      <p:transition spd="slow" advTm="2991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Outcomes from this training</a:t>
            </a:r>
          </a:p>
        </p:txBody>
      </p:sp>
      <p:sp>
        <p:nvSpPr>
          <p:cNvPr id="3" name="Content Placeholder 2"/>
          <p:cNvSpPr>
            <a:spLocks noGrp="1"/>
          </p:cNvSpPr>
          <p:nvPr>
            <p:ph sz="half" idx="1"/>
          </p:nvPr>
        </p:nvSpPr>
        <p:spPr/>
        <p:txBody>
          <a:bodyPr/>
          <a:lstStyle/>
          <a:p>
            <a:pPr marL="0" indent="0">
              <a:buNone/>
            </a:pPr>
            <a:r>
              <a:rPr lang="en-GB" dirty="0"/>
              <a:t>By the end of this Bite Sized Training you will:</a:t>
            </a:r>
          </a:p>
          <a:p>
            <a:r>
              <a:rPr lang="en-GB" dirty="0"/>
              <a:t>Know what effective classroom management is</a:t>
            </a:r>
          </a:p>
          <a:p>
            <a:r>
              <a:rPr lang="en-GB" dirty="0"/>
              <a:t>Understand how we can use positive classroom management techniques to establish a climate for learning</a:t>
            </a:r>
          </a:p>
          <a:p>
            <a:r>
              <a:rPr lang="en-GB" dirty="0"/>
              <a:t>Be able to apply some of the tools and tips for effective classroom management to your own professional context.</a:t>
            </a:r>
          </a:p>
        </p:txBody>
      </p:sp>
      <p:pic>
        <p:nvPicPr>
          <p:cNvPr id="12" name="Content Placeholder 11" descr="A picture containing mirror&#10;&#10;Description automatically generated">
            <a:extLst>
              <a:ext uri="{FF2B5EF4-FFF2-40B4-BE49-F238E27FC236}">
                <a16:creationId xmlns:a16="http://schemas.microsoft.com/office/drawing/2014/main" id="{6099FC77-647D-466E-8609-FC00472E5285}"/>
              </a:ext>
            </a:extLst>
          </p:cNvPr>
          <p:cNvPicPr>
            <a:picLocks noGrp="1" noChangeAspect="1"/>
          </p:cNvPicPr>
          <p:nvPr>
            <p:ph sz="half" idx="2"/>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172200" y="2274094"/>
            <a:ext cx="5181600" cy="3454400"/>
          </a:xfrm>
        </p:spPr>
      </p:pic>
      <p:sp>
        <p:nvSpPr>
          <p:cNvPr id="2" name="Footer Placeholder 1"/>
          <p:cNvSpPr>
            <a:spLocks noGrp="1"/>
          </p:cNvSpPr>
          <p:nvPr>
            <p:ph type="ftr" sz="quarter" idx="11"/>
          </p:nvPr>
        </p:nvSpPr>
        <p:spPr/>
        <p:txBody>
          <a:bodyPr/>
          <a:lstStyle/>
          <a:p>
            <a:r>
              <a:rPr lang="en-GB" dirty="0"/>
              <a:t>Bite Sized Training - Brought to you by www.simplyinset.co.uk Call +447767 858360 or email bitesizedtraining@gmx.com</a:t>
            </a:r>
          </a:p>
        </p:txBody>
      </p:sp>
      <p:sp>
        <p:nvSpPr>
          <p:cNvPr id="4" name="Slide Number Placeholder 3"/>
          <p:cNvSpPr>
            <a:spLocks noGrp="1"/>
          </p:cNvSpPr>
          <p:nvPr>
            <p:ph type="sldNum" sz="quarter" idx="12"/>
          </p:nvPr>
        </p:nvSpPr>
        <p:spPr/>
        <p:txBody>
          <a:bodyPr/>
          <a:lstStyle/>
          <a:p>
            <a:fld id="{56D51094-F7F1-4ED4-BA51-1B62F754DB33}" type="slidenum">
              <a:rPr lang="en-GB" smtClean="0"/>
              <a:pPr/>
              <a:t>2</a:t>
            </a:fld>
            <a:endParaRPr lang="en-GB" dirty="0"/>
          </a:p>
        </p:txBody>
      </p:sp>
      <p:sp>
        <p:nvSpPr>
          <p:cNvPr id="13" name="TextBox 12">
            <a:extLst>
              <a:ext uri="{FF2B5EF4-FFF2-40B4-BE49-F238E27FC236}">
                <a16:creationId xmlns:a16="http://schemas.microsoft.com/office/drawing/2014/main" id="{3C9B97A3-811E-418C-A7C9-29CEF6881202}"/>
              </a:ext>
            </a:extLst>
          </p:cNvPr>
          <p:cNvSpPr txBox="1"/>
          <p:nvPr/>
        </p:nvSpPr>
        <p:spPr>
          <a:xfrm>
            <a:off x="6172200" y="5728494"/>
            <a:ext cx="5181600" cy="230832"/>
          </a:xfrm>
          <a:prstGeom prst="rect">
            <a:avLst/>
          </a:prstGeom>
          <a:noFill/>
        </p:spPr>
        <p:txBody>
          <a:bodyPr wrap="square" rtlCol="0">
            <a:spAutoFit/>
          </a:bodyPr>
          <a:lstStyle/>
          <a:p>
            <a:r>
              <a:rPr lang="en-GB" sz="900" dirty="0">
                <a:hlinkClick r:id="rId4" tooltip="http://kasperspiro.com/category/outcome-learning/"/>
              </a:rPr>
              <a:t>This Photo</a:t>
            </a:r>
            <a:r>
              <a:rPr lang="en-GB" sz="900" dirty="0"/>
              <a:t> by Unknown Author is licensed under </a:t>
            </a:r>
            <a:r>
              <a:rPr lang="en-GB" sz="900" dirty="0">
                <a:hlinkClick r:id="rId5" tooltip="https://creativecommons.org/licenses/by/3.0/"/>
              </a:rPr>
              <a:t>CC BY</a:t>
            </a:r>
            <a:endParaRPr lang="en-GB" sz="900" dirty="0"/>
          </a:p>
        </p:txBody>
      </p:sp>
    </p:spTree>
    <p:extLst>
      <p:ext uri="{BB962C8B-B14F-4D97-AF65-F5344CB8AC3E}">
        <p14:creationId xmlns:p14="http://schemas.microsoft.com/office/powerpoint/2010/main" val="1454761677"/>
      </p:ext>
    </p:extLst>
  </p:cSld>
  <p:clrMapOvr>
    <a:masterClrMapping/>
  </p:clrMapOvr>
  <mc:AlternateContent xmlns:mc="http://schemas.openxmlformats.org/markup-compatibility/2006" xmlns:p14="http://schemas.microsoft.com/office/powerpoint/2010/main">
    <mc:Choice Requires="p14">
      <p:transition spd="slow" p14:dur="1200" advTm="29910">
        <p14:prism/>
      </p:transition>
    </mc:Choice>
    <mc:Fallback xmlns="">
      <p:transition spd="slow" advTm="2991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00021B29-28B2-4979-84B1-C71CB35C7F42}"/>
              </a:ext>
            </a:extLst>
          </p:cNvPr>
          <p:cNvSpPr>
            <a:spLocks noGrp="1" noChangeArrowheads="1"/>
          </p:cNvSpPr>
          <p:nvPr>
            <p:ph type="title"/>
          </p:nvPr>
        </p:nvSpPr>
        <p:spPr/>
        <p:txBody>
          <a:bodyPr/>
          <a:lstStyle/>
          <a:p>
            <a:r>
              <a:rPr lang="en-US" altLang="en-US" dirty="0"/>
              <a:t>What is Classroom Management?</a:t>
            </a:r>
          </a:p>
        </p:txBody>
      </p:sp>
      <p:sp>
        <p:nvSpPr>
          <p:cNvPr id="19459" name="Rectangle 3">
            <a:extLst>
              <a:ext uri="{FF2B5EF4-FFF2-40B4-BE49-F238E27FC236}">
                <a16:creationId xmlns:a16="http://schemas.microsoft.com/office/drawing/2014/main" id="{36FF1AA7-7411-4608-8ECD-4466073FAC79}"/>
              </a:ext>
            </a:extLst>
          </p:cNvPr>
          <p:cNvSpPr>
            <a:spLocks noGrp="1" noChangeArrowheads="1"/>
          </p:cNvSpPr>
          <p:nvPr>
            <p:ph sz="half" idx="1"/>
          </p:nvPr>
        </p:nvSpPr>
        <p:spPr/>
        <p:txBody>
          <a:bodyPr>
            <a:normAutofit/>
          </a:bodyPr>
          <a:lstStyle/>
          <a:p>
            <a:pPr lvl="1"/>
            <a:r>
              <a:rPr lang="en-US" altLang="en-US" sz="2800" dirty="0"/>
              <a:t>Work together in your groups to produce a mind map that illustrates the various strands of effective classroom management</a:t>
            </a:r>
          </a:p>
        </p:txBody>
      </p:sp>
      <p:pic>
        <p:nvPicPr>
          <p:cNvPr id="11" name="Content Placeholder 10" descr="A picture containing text, whiteboard&#10;&#10;Description automatically generated">
            <a:extLst>
              <a:ext uri="{FF2B5EF4-FFF2-40B4-BE49-F238E27FC236}">
                <a16:creationId xmlns:a16="http://schemas.microsoft.com/office/drawing/2014/main" id="{59C2D194-1C51-4F67-80C6-9BD79D985366}"/>
              </a:ext>
            </a:extLst>
          </p:cNvPr>
          <p:cNvPicPr>
            <a:picLocks noGrp="1" noChangeAspect="1"/>
          </p:cNvPicPr>
          <p:nvPr>
            <p:ph sz="half" idx="2"/>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172200" y="2569270"/>
            <a:ext cx="5181600" cy="2864048"/>
          </a:xfrm>
        </p:spPr>
      </p:pic>
      <p:sp>
        <p:nvSpPr>
          <p:cNvPr id="3" name="Footer Placeholder 2">
            <a:extLst>
              <a:ext uri="{FF2B5EF4-FFF2-40B4-BE49-F238E27FC236}">
                <a16:creationId xmlns:a16="http://schemas.microsoft.com/office/drawing/2014/main" id="{DDD9F70C-E4AF-433D-B019-9EFA8AC8D08A}"/>
              </a:ext>
            </a:extLst>
          </p:cNvPr>
          <p:cNvSpPr>
            <a:spLocks noGrp="1"/>
          </p:cNvSpPr>
          <p:nvPr>
            <p:ph type="ftr" sz="quarter" idx="11"/>
          </p:nvPr>
        </p:nvSpPr>
        <p:spPr/>
        <p:txBody>
          <a:bodyPr/>
          <a:lstStyle/>
          <a:p>
            <a:r>
              <a:rPr lang="en-GB" dirty="0"/>
              <a:t>Bite Sized Training - Brought to you by www.simplyinset.co.uk Call +447767 858360 or email bitesizedtraining@gmx.com</a:t>
            </a:r>
          </a:p>
        </p:txBody>
      </p:sp>
      <p:sp>
        <p:nvSpPr>
          <p:cNvPr id="4" name="Slide Number Placeholder 3">
            <a:extLst>
              <a:ext uri="{FF2B5EF4-FFF2-40B4-BE49-F238E27FC236}">
                <a16:creationId xmlns:a16="http://schemas.microsoft.com/office/drawing/2014/main" id="{019D8F64-F46F-4174-A167-7E38651003F4}"/>
              </a:ext>
            </a:extLst>
          </p:cNvPr>
          <p:cNvSpPr>
            <a:spLocks noGrp="1"/>
          </p:cNvSpPr>
          <p:nvPr>
            <p:ph type="sldNum" sz="quarter" idx="12"/>
          </p:nvPr>
        </p:nvSpPr>
        <p:spPr/>
        <p:txBody>
          <a:bodyPr/>
          <a:lstStyle/>
          <a:p>
            <a:fld id="{56D51094-F7F1-4ED4-BA51-1B62F754DB33}" type="slidenum">
              <a:rPr lang="en-GB" smtClean="0"/>
              <a:pPr/>
              <a:t>3</a:t>
            </a:fld>
            <a:endParaRPr lang="en-GB" dirty="0"/>
          </a:p>
        </p:txBody>
      </p:sp>
      <p:sp>
        <p:nvSpPr>
          <p:cNvPr id="12" name="TextBox 11">
            <a:extLst>
              <a:ext uri="{FF2B5EF4-FFF2-40B4-BE49-F238E27FC236}">
                <a16:creationId xmlns:a16="http://schemas.microsoft.com/office/drawing/2014/main" id="{4E128763-8A7A-4BAC-B6E0-D25BA5F5E00D}"/>
              </a:ext>
            </a:extLst>
          </p:cNvPr>
          <p:cNvSpPr txBox="1"/>
          <p:nvPr/>
        </p:nvSpPr>
        <p:spPr>
          <a:xfrm>
            <a:off x="6172200" y="5433318"/>
            <a:ext cx="5181600" cy="230832"/>
          </a:xfrm>
          <a:prstGeom prst="rect">
            <a:avLst/>
          </a:prstGeom>
          <a:noFill/>
        </p:spPr>
        <p:txBody>
          <a:bodyPr wrap="square" rtlCol="0">
            <a:spAutoFit/>
          </a:bodyPr>
          <a:lstStyle/>
          <a:p>
            <a:r>
              <a:rPr lang="en-GB" sz="900" dirty="0">
                <a:hlinkClick r:id="rId3" tooltip="https://commons.wikimedia.org/wiki/File:Classroom_management_heading.jpg"/>
              </a:rPr>
              <a:t>This Photo</a:t>
            </a:r>
            <a:r>
              <a:rPr lang="en-GB" sz="900" dirty="0"/>
              <a:t> by Unknown Author is licensed under </a:t>
            </a:r>
            <a:r>
              <a:rPr lang="en-GB" sz="900" dirty="0">
                <a:hlinkClick r:id="rId4" tooltip="https://creativecommons.org/licenses/by-sa/3.0/"/>
              </a:rPr>
              <a:t>CC BY-SA</a:t>
            </a:r>
            <a:endParaRPr lang="en-GB" sz="900"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00021B29-28B2-4979-84B1-C71CB35C7F42}"/>
              </a:ext>
            </a:extLst>
          </p:cNvPr>
          <p:cNvSpPr>
            <a:spLocks noGrp="1" noChangeArrowheads="1"/>
          </p:cNvSpPr>
          <p:nvPr>
            <p:ph type="title"/>
          </p:nvPr>
        </p:nvSpPr>
        <p:spPr/>
        <p:txBody>
          <a:bodyPr/>
          <a:lstStyle/>
          <a:p>
            <a:r>
              <a:rPr lang="en-US" altLang="en-US" dirty="0"/>
              <a:t>What is Classroom Management?</a:t>
            </a:r>
          </a:p>
        </p:txBody>
      </p:sp>
      <p:sp>
        <p:nvSpPr>
          <p:cNvPr id="19459" name="Rectangle 3">
            <a:extLst>
              <a:ext uri="{FF2B5EF4-FFF2-40B4-BE49-F238E27FC236}">
                <a16:creationId xmlns:a16="http://schemas.microsoft.com/office/drawing/2014/main" id="{36FF1AA7-7411-4608-8ECD-4466073FAC79}"/>
              </a:ext>
            </a:extLst>
          </p:cNvPr>
          <p:cNvSpPr>
            <a:spLocks noGrp="1" noChangeArrowheads="1"/>
          </p:cNvSpPr>
          <p:nvPr>
            <p:ph sz="half" idx="1"/>
          </p:nvPr>
        </p:nvSpPr>
        <p:spPr/>
        <p:txBody>
          <a:bodyPr/>
          <a:lstStyle/>
          <a:p>
            <a:pPr lvl="1"/>
            <a:r>
              <a:rPr lang="en-US" altLang="en-US" sz="2400" dirty="0"/>
              <a:t>It’s effective </a:t>
            </a:r>
            <a:r>
              <a:rPr lang="en-GB" altLang="en-US" sz="2400" dirty="0"/>
              <a:t>behaviour</a:t>
            </a:r>
            <a:r>
              <a:rPr lang="en-US" altLang="en-US" sz="2400" dirty="0"/>
              <a:t> management</a:t>
            </a:r>
          </a:p>
          <a:p>
            <a:pPr lvl="1"/>
            <a:r>
              <a:rPr lang="en-US" altLang="en-US" sz="2400" dirty="0"/>
              <a:t>It’s being prepared for your classes</a:t>
            </a:r>
          </a:p>
          <a:p>
            <a:pPr lvl="1"/>
            <a:r>
              <a:rPr lang="en-US" altLang="en-US" sz="2400" dirty="0"/>
              <a:t>It’s motivating your students</a:t>
            </a:r>
          </a:p>
          <a:p>
            <a:pPr lvl="1"/>
            <a:r>
              <a:rPr lang="en-US" altLang="en-US" sz="2400" dirty="0"/>
              <a:t>It’s providing a safe, comfortable learning environment</a:t>
            </a:r>
          </a:p>
          <a:p>
            <a:pPr lvl="1"/>
            <a:r>
              <a:rPr lang="en-US" altLang="en-US" sz="2400" dirty="0"/>
              <a:t>It’s building your students’ self esteem</a:t>
            </a:r>
          </a:p>
          <a:p>
            <a:pPr lvl="1"/>
            <a:r>
              <a:rPr lang="en-US" altLang="en-US" sz="2400" dirty="0"/>
              <a:t>It’s being creative and imaginative in daily lessons</a:t>
            </a:r>
          </a:p>
          <a:p>
            <a:pPr lvl="1"/>
            <a:r>
              <a:rPr lang="en-US" altLang="en-US" sz="2400" dirty="0"/>
              <a:t>And . . .</a:t>
            </a:r>
          </a:p>
        </p:txBody>
      </p:sp>
      <p:sp>
        <p:nvSpPr>
          <p:cNvPr id="2" name="Content Placeholder 1">
            <a:extLst>
              <a:ext uri="{FF2B5EF4-FFF2-40B4-BE49-F238E27FC236}">
                <a16:creationId xmlns:a16="http://schemas.microsoft.com/office/drawing/2014/main" id="{1A5750AA-8B03-4C0C-A009-AE2E69D46C3C}"/>
              </a:ext>
            </a:extLst>
          </p:cNvPr>
          <p:cNvSpPr>
            <a:spLocks noGrp="1"/>
          </p:cNvSpPr>
          <p:nvPr>
            <p:ph sz="half" idx="2"/>
          </p:nvPr>
        </p:nvSpPr>
        <p:spPr/>
        <p:txBody>
          <a:bodyPr>
            <a:normAutofit lnSpcReduction="10000"/>
          </a:bodyPr>
          <a:lstStyle/>
          <a:p>
            <a:pPr lvl="1"/>
            <a:r>
              <a:rPr lang="en-US" altLang="en-US" sz="2400" dirty="0"/>
              <a:t>. . . It’s different for EVERYONE!!</a:t>
            </a:r>
          </a:p>
          <a:p>
            <a:pPr lvl="1"/>
            <a:endParaRPr lang="en-US" altLang="en-US" sz="2400" dirty="0"/>
          </a:p>
          <a:p>
            <a:pPr lvl="1"/>
            <a:r>
              <a:rPr lang="en-US" altLang="en-US" sz="2400" dirty="0"/>
              <a:t>WHY?</a:t>
            </a:r>
          </a:p>
          <a:p>
            <a:pPr lvl="1"/>
            <a:r>
              <a:rPr lang="en-US" altLang="en-US" sz="2400" dirty="0"/>
              <a:t>Teaching Styles</a:t>
            </a:r>
          </a:p>
          <a:p>
            <a:pPr lvl="1"/>
            <a:r>
              <a:rPr lang="en-US" altLang="en-US" sz="2400" dirty="0"/>
              <a:t>Personality/Attitudes</a:t>
            </a:r>
          </a:p>
          <a:p>
            <a:pPr lvl="1"/>
            <a:r>
              <a:rPr lang="en-US" altLang="en-US" sz="2400" dirty="0"/>
              <a:t>Student population</a:t>
            </a:r>
          </a:p>
          <a:p>
            <a:pPr lvl="1"/>
            <a:r>
              <a:rPr lang="en-US" altLang="en-US" sz="2400" dirty="0"/>
              <a:t>Not all classroom management strategies are effective for every teacher</a:t>
            </a:r>
          </a:p>
          <a:p>
            <a:endParaRPr lang="en-US" altLang="en-US" sz="2400" dirty="0"/>
          </a:p>
          <a:p>
            <a:r>
              <a:rPr lang="en-US" altLang="en-US" sz="2400" dirty="0"/>
              <a:t>Top Tip: Try different strategies to see if they work for you!</a:t>
            </a:r>
            <a:endParaRPr lang="en-GB" sz="2400" dirty="0"/>
          </a:p>
        </p:txBody>
      </p:sp>
      <p:sp>
        <p:nvSpPr>
          <p:cNvPr id="3" name="Footer Placeholder 2">
            <a:extLst>
              <a:ext uri="{FF2B5EF4-FFF2-40B4-BE49-F238E27FC236}">
                <a16:creationId xmlns:a16="http://schemas.microsoft.com/office/drawing/2014/main" id="{DDD9F70C-E4AF-433D-B019-9EFA8AC8D08A}"/>
              </a:ext>
            </a:extLst>
          </p:cNvPr>
          <p:cNvSpPr>
            <a:spLocks noGrp="1"/>
          </p:cNvSpPr>
          <p:nvPr>
            <p:ph type="ftr" sz="quarter" idx="11"/>
          </p:nvPr>
        </p:nvSpPr>
        <p:spPr/>
        <p:txBody>
          <a:bodyPr/>
          <a:lstStyle/>
          <a:p>
            <a:r>
              <a:rPr lang="en-GB" dirty="0"/>
              <a:t>Bite Sized Training - Brought to you by www.simplyinset.co.uk Call +447767 858360 or email bitesizedtraining@gmx.com</a:t>
            </a:r>
          </a:p>
        </p:txBody>
      </p:sp>
      <p:sp>
        <p:nvSpPr>
          <p:cNvPr id="4" name="Slide Number Placeholder 3">
            <a:extLst>
              <a:ext uri="{FF2B5EF4-FFF2-40B4-BE49-F238E27FC236}">
                <a16:creationId xmlns:a16="http://schemas.microsoft.com/office/drawing/2014/main" id="{019D8F64-F46F-4174-A167-7E38651003F4}"/>
              </a:ext>
            </a:extLst>
          </p:cNvPr>
          <p:cNvSpPr>
            <a:spLocks noGrp="1"/>
          </p:cNvSpPr>
          <p:nvPr>
            <p:ph type="sldNum" sz="quarter" idx="12"/>
          </p:nvPr>
        </p:nvSpPr>
        <p:spPr/>
        <p:txBody>
          <a:bodyPr/>
          <a:lstStyle/>
          <a:p>
            <a:fld id="{56D51094-F7F1-4ED4-BA51-1B62F754DB33}" type="slidenum">
              <a:rPr lang="en-GB" smtClean="0"/>
              <a:pPr/>
              <a:t>4</a:t>
            </a:fld>
            <a:endParaRPr lang="en-GB" dirty="0"/>
          </a:p>
        </p:txBody>
      </p:sp>
    </p:spTree>
    <p:extLst>
      <p:ext uri="{BB962C8B-B14F-4D97-AF65-F5344CB8AC3E}">
        <p14:creationId xmlns:p14="http://schemas.microsoft.com/office/powerpoint/2010/main" val="244620098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459">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459">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9459">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9459">
                                            <p:txEl>
                                              <p:pRg st="4" end="4"/>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459">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45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C62AF26B-00B4-4FCD-83CC-E9F9653B2AE0}"/>
              </a:ext>
            </a:extLst>
          </p:cNvPr>
          <p:cNvSpPr>
            <a:spLocks noGrp="1" noChangeArrowheads="1"/>
          </p:cNvSpPr>
          <p:nvPr>
            <p:ph type="title"/>
          </p:nvPr>
        </p:nvSpPr>
        <p:spPr/>
        <p:txBody>
          <a:bodyPr/>
          <a:lstStyle/>
          <a:p>
            <a:r>
              <a:rPr lang="en-US" altLang="en-US" dirty="0"/>
              <a:t>Principles for successful classroom management</a:t>
            </a:r>
          </a:p>
        </p:txBody>
      </p:sp>
      <p:sp>
        <p:nvSpPr>
          <p:cNvPr id="36867" name="Rectangle 3">
            <a:extLst>
              <a:ext uri="{FF2B5EF4-FFF2-40B4-BE49-F238E27FC236}">
                <a16:creationId xmlns:a16="http://schemas.microsoft.com/office/drawing/2014/main" id="{A21BA2AC-0E47-4C96-B9AB-6725BD4E06DA}"/>
              </a:ext>
            </a:extLst>
          </p:cNvPr>
          <p:cNvSpPr>
            <a:spLocks noGrp="1" noChangeArrowheads="1"/>
          </p:cNvSpPr>
          <p:nvPr>
            <p:ph sz="half" idx="1"/>
          </p:nvPr>
        </p:nvSpPr>
        <p:spPr/>
        <p:txBody>
          <a:bodyPr/>
          <a:lstStyle/>
          <a:p>
            <a:r>
              <a:rPr lang="en-US" altLang="en-US" dirty="0"/>
              <a:t>Deal with disruptive behaviours and minimize off-task, non-disruptive behaviours</a:t>
            </a:r>
          </a:p>
          <a:p>
            <a:r>
              <a:rPr lang="en-US" altLang="en-US" dirty="0"/>
              <a:t>Teach students to manage their own behaviour</a:t>
            </a:r>
          </a:p>
          <a:p>
            <a:r>
              <a:rPr lang="en-US" altLang="en-US" dirty="0"/>
              <a:t>Students learn to be on-task and engaged in the learning activities you have planned for them</a:t>
            </a:r>
          </a:p>
          <a:p>
            <a:r>
              <a:rPr lang="en-US" altLang="en-US" dirty="0"/>
              <a:t>It is more natural to be off-task than on</a:t>
            </a:r>
          </a:p>
          <a:p>
            <a:pPr marL="0" indent="0">
              <a:buNone/>
            </a:pPr>
            <a:r>
              <a:rPr lang="en-US" altLang="en-US" dirty="0"/>
              <a:t>ACTVITY</a:t>
            </a:r>
          </a:p>
          <a:p>
            <a:r>
              <a:rPr lang="en-US" altLang="en-US" dirty="0"/>
              <a:t>Working in your groups again, consider what strategies you can  share to address each of these bullet points</a:t>
            </a:r>
          </a:p>
        </p:txBody>
      </p:sp>
      <p:pic>
        <p:nvPicPr>
          <p:cNvPr id="6" name="Content Placeholder 5">
            <a:extLst>
              <a:ext uri="{FF2B5EF4-FFF2-40B4-BE49-F238E27FC236}">
                <a16:creationId xmlns:a16="http://schemas.microsoft.com/office/drawing/2014/main" id="{819A5BF8-8728-4CBD-9FD9-03F5834C3D8F}"/>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6427" r="4306" b="3"/>
          <a:stretch/>
        </p:blipFill>
        <p:spPr>
          <a:xfrm>
            <a:off x="6175088" y="1825625"/>
            <a:ext cx="5175823" cy="4351338"/>
          </a:xfrm>
        </p:spPr>
      </p:pic>
      <p:sp>
        <p:nvSpPr>
          <p:cNvPr id="2" name="Footer Placeholder 1">
            <a:extLst>
              <a:ext uri="{FF2B5EF4-FFF2-40B4-BE49-F238E27FC236}">
                <a16:creationId xmlns:a16="http://schemas.microsoft.com/office/drawing/2014/main" id="{3889D2FD-5BA1-4135-BF42-D9B4A9BDF780}"/>
              </a:ext>
            </a:extLst>
          </p:cNvPr>
          <p:cNvSpPr>
            <a:spLocks noGrp="1"/>
          </p:cNvSpPr>
          <p:nvPr>
            <p:ph type="ftr" sz="quarter" idx="11"/>
          </p:nvPr>
        </p:nvSpPr>
        <p:spPr/>
        <p:txBody>
          <a:bodyPr/>
          <a:lstStyle/>
          <a:p>
            <a:r>
              <a:rPr lang="en-GB" dirty="0"/>
              <a:t>Bite Sized Training - Brought to you by www.simplyinset.co.uk Call +447767 858360 or email bitesizedtraining@gmx.com</a:t>
            </a:r>
          </a:p>
        </p:txBody>
      </p:sp>
      <p:sp>
        <p:nvSpPr>
          <p:cNvPr id="3" name="Slide Number Placeholder 2">
            <a:extLst>
              <a:ext uri="{FF2B5EF4-FFF2-40B4-BE49-F238E27FC236}">
                <a16:creationId xmlns:a16="http://schemas.microsoft.com/office/drawing/2014/main" id="{68CF9FAB-AACC-46C0-A976-4493EC299001}"/>
              </a:ext>
            </a:extLst>
          </p:cNvPr>
          <p:cNvSpPr>
            <a:spLocks noGrp="1"/>
          </p:cNvSpPr>
          <p:nvPr>
            <p:ph type="sldNum" sz="quarter" idx="12"/>
          </p:nvPr>
        </p:nvSpPr>
        <p:spPr/>
        <p:txBody>
          <a:bodyPr/>
          <a:lstStyle/>
          <a:p>
            <a:fld id="{56D51094-F7F1-4ED4-BA51-1B62F754DB33}" type="slidenum">
              <a:rPr lang="en-GB" smtClean="0"/>
              <a:pPr/>
              <a:t>5</a:t>
            </a:fld>
            <a:endParaRPr lang="en-GB" dirty="0"/>
          </a:p>
        </p:txBody>
      </p:sp>
      <p:sp>
        <p:nvSpPr>
          <p:cNvPr id="7" name="TextBox 6">
            <a:extLst>
              <a:ext uri="{FF2B5EF4-FFF2-40B4-BE49-F238E27FC236}">
                <a16:creationId xmlns:a16="http://schemas.microsoft.com/office/drawing/2014/main" id="{A542A0C7-FEBB-466A-9A87-82B5C96619CC}"/>
              </a:ext>
            </a:extLst>
          </p:cNvPr>
          <p:cNvSpPr txBox="1"/>
          <p:nvPr/>
        </p:nvSpPr>
        <p:spPr>
          <a:xfrm>
            <a:off x="8202646" y="5339930"/>
            <a:ext cx="1880644" cy="173124"/>
          </a:xfrm>
          <a:prstGeom prst="rect">
            <a:avLst/>
          </a:prstGeom>
          <a:solidFill>
            <a:srgbClr val="000000"/>
          </a:solidFill>
        </p:spPr>
        <p:txBody>
          <a:bodyPr wrap="none" rtlCol="0">
            <a:spAutoFit/>
          </a:bodyPr>
          <a:lstStyle/>
          <a:p>
            <a:pPr algn="r">
              <a:spcAft>
                <a:spcPts val="450"/>
              </a:spcAft>
            </a:pPr>
            <a:r>
              <a:rPr lang="en-GB" sz="525" dirty="0">
                <a:solidFill>
                  <a:srgbClr val="FFFFFF"/>
                </a:solidFill>
                <a:hlinkClick r:id="rId3" tooltip="https://www.opensocietyfoundations.org/voices/why-inclusive-education-all-children-everywhere">
                  <a:extLst>
                    <a:ext uri="{A12FA001-AC4F-418D-AE19-62706E023703}">
                      <ahyp:hlinkClr xmlns:ahyp="http://schemas.microsoft.com/office/drawing/2018/hyperlinkcolor" val="tx"/>
                    </a:ext>
                  </a:extLst>
                </a:hlinkClick>
              </a:rPr>
              <a:t>This Photo</a:t>
            </a:r>
            <a:r>
              <a:rPr lang="en-GB" sz="525" dirty="0">
                <a:solidFill>
                  <a:srgbClr val="FFFFFF"/>
                </a:solidFill>
              </a:rPr>
              <a:t> by Unknown Author is licensed under </a:t>
            </a:r>
            <a:r>
              <a:rPr lang="en-GB" sz="525" dirty="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en-GB" sz="525" dirty="0">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86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8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68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686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686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a:extLst>
              <a:ext uri="{FF2B5EF4-FFF2-40B4-BE49-F238E27FC236}">
                <a16:creationId xmlns:a16="http://schemas.microsoft.com/office/drawing/2014/main" id="{20F19EEB-72C2-493A-92B1-BE73C074714A}"/>
              </a:ext>
            </a:extLst>
          </p:cNvPr>
          <p:cNvSpPr>
            <a:spLocks noGrp="1" noChangeArrowheads="1"/>
          </p:cNvSpPr>
          <p:nvPr>
            <p:ph type="title"/>
          </p:nvPr>
        </p:nvSpPr>
        <p:spPr/>
        <p:txBody>
          <a:bodyPr/>
          <a:lstStyle/>
          <a:p>
            <a:r>
              <a:rPr lang="en-US" altLang="en-US" dirty="0"/>
              <a:t> 12 Top tips for Better Classroom Control</a:t>
            </a:r>
          </a:p>
        </p:txBody>
      </p:sp>
      <p:sp>
        <p:nvSpPr>
          <p:cNvPr id="95235" name="Rectangle 3">
            <a:extLst>
              <a:ext uri="{FF2B5EF4-FFF2-40B4-BE49-F238E27FC236}">
                <a16:creationId xmlns:a16="http://schemas.microsoft.com/office/drawing/2014/main" id="{371FBA35-53B3-435B-B114-B4B8338EC7E8}"/>
              </a:ext>
            </a:extLst>
          </p:cNvPr>
          <p:cNvSpPr>
            <a:spLocks noGrp="1" noChangeArrowheads="1"/>
          </p:cNvSpPr>
          <p:nvPr>
            <p:ph sz="half" idx="1"/>
          </p:nvPr>
        </p:nvSpPr>
        <p:spPr/>
        <p:txBody>
          <a:bodyPr>
            <a:normAutofit fontScale="85000" lnSpcReduction="20000"/>
          </a:bodyPr>
          <a:lstStyle/>
          <a:p>
            <a:r>
              <a:rPr lang="en-US" altLang="en-US" dirty="0"/>
              <a:t>Direct your instruction so that students know what is going to happen</a:t>
            </a:r>
          </a:p>
          <a:p>
            <a:r>
              <a:rPr lang="en-US" altLang="en-US" dirty="0"/>
              <a:t>Make sure your classroom is comfortable and safe</a:t>
            </a:r>
          </a:p>
          <a:p>
            <a:r>
              <a:rPr lang="en-US" altLang="en-US" dirty="0"/>
              <a:t>Over plan your lessons to ensure you fill the period with learning activities</a:t>
            </a:r>
          </a:p>
          <a:p>
            <a:r>
              <a:rPr lang="en-US" altLang="en-US" dirty="0"/>
              <a:t>Show confidence in your teaching</a:t>
            </a:r>
          </a:p>
          <a:p>
            <a:r>
              <a:rPr lang="en-US" altLang="en-US" dirty="0"/>
              <a:t>Learn student names as quickly as possible</a:t>
            </a:r>
          </a:p>
          <a:p>
            <a:r>
              <a:rPr lang="en-US" altLang="en-US" dirty="0"/>
              <a:t>Focus your attention on the entire class</a:t>
            </a:r>
          </a:p>
          <a:p>
            <a:r>
              <a:rPr lang="en-US" altLang="en-US" dirty="0"/>
              <a:t>Monitor groups of students to check progress</a:t>
            </a:r>
          </a:p>
          <a:p>
            <a:r>
              <a:rPr lang="en-US" altLang="en-US" dirty="0"/>
              <a:t>Don’t talk over student chatter and use silence</a:t>
            </a:r>
          </a:p>
          <a:p>
            <a:r>
              <a:rPr lang="en-US" altLang="en-US" dirty="0"/>
              <a:t>Use your softer voice so students really have to listen to what you’re saying</a:t>
            </a:r>
          </a:p>
          <a:p>
            <a:r>
              <a:rPr lang="en-US" altLang="en-US" dirty="0"/>
              <a:t>Move around the room so students have to pay attention more readily</a:t>
            </a:r>
          </a:p>
          <a:p>
            <a:r>
              <a:rPr lang="en-US" altLang="en-US" dirty="0"/>
              <a:t>Give students non-verbal cues</a:t>
            </a:r>
          </a:p>
          <a:p>
            <a:r>
              <a:rPr lang="en-US" altLang="en-US" dirty="0"/>
              <a:t>Engage in low profile intervention of disruptions</a:t>
            </a:r>
          </a:p>
          <a:p>
            <a:endParaRPr lang="en-US" altLang="en-US" dirty="0"/>
          </a:p>
          <a:p>
            <a:endParaRPr lang="en-US" altLang="en-US" dirty="0"/>
          </a:p>
        </p:txBody>
      </p:sp>
      <p:pic>
        <p:nvPicPr>
          <p:cNvPr id="4" name="Content Placeholder 3" descr="A picture containing clipart&#10;&#10;Description automatically generated">
            <a:extLst>
              <a:ext uri="{FF2B5EF4-FFF2-40B4-BE49-F238E27FC236}">
                <a16:creationId xmlns:a16="http://schemas.microsoft.com/office/drawing/2014/main" id="{C145E018-1B61-4BED-BD5A-9B9690A2A504}"/>
              </a:ext>
            </a:extLst>
          </p:cNvPr>
          <p:cNvPicPr>
            <a:picLocks noGrp="1" noChangeAspect="1"/>
          </p:cNvPicPr>
          <p:nvPr>
            <p:ph sz="half" idx="2"/>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780033" y="1825625"/>
            <a:ext cx="3965933" cy="4351338"/>
          </a:xfrm>
        </p:spPr>
      </p:pic>
      <p:sp>
        <p:nvSpPr>
          <p:cNvPr id="2" name="Footer Placeholder 1">
            <a:extLst>
              <a:ext uri="{FF2B5EF4-FFF2-40B4-BE49-F238E27FC236}">
                <a16:creationId xmlns:a16="http://schemas.microsoft.com/office/drawing/2014/main" id="{5C5FB5EF-4283-42C4-B795-79DF86CE0125}"/>
              </a:ext>
            </a:extLst>
          </p:cNvPr>
          <p:cNvSpPr>
            <a:spLocks noGrp="1"/>
          </p:cNvSpPr>
          <p:nvPr>
            <p:ph type="ftr" sz="quarter" idx="11"/>
          </p:nvPr>
        </p:nvSpPr>
        <p:spPr/>
        <p:txBody>
          <a:bodyPr/>
          <a:lstStyle/>
          <a:p>
            <a:r>
              <a:rPr lang="en-GB" dirty="0"/>
              <a:t>Bite Sized Training - Brought to you by www.simplyinset.co.uk Call +447767 858360 or email bitesizedtraining@gmx.com</a:t>
            </a:r>
          </a:p>
        </p:txBody>
      </p:sp>
      <p:sp>
        <p:nvSpPr>
          <p:cNvPr id="3" name="Slide Number Placeholder 2">
            <a:extLst>
              <a:ext uri="{FF2B5EF4-FFF2-40B4-BE49-F238E27FC236}">
                <a16:creationId xmlns:a16="http://schemas.microsoft.com/office/drawing/2014/main" id="{3B76ACB7-D05B-4CBE-B258-E1F026CD4BCC}"/>
              </a:ext>
            </a:extLst>
          </p:cNvPr>
          <p:cNvSpPr>
            <a:spLocks noGrp="1"/>
          </p:cNvSpPr>
          <p:nvPr>
            <p:ph type="sldNum" sz="quarter" idx="12"/>
          </p:nvPr>
        </p:nvSpPr>
        <p:spPr/>
        <p:txBody>
          <a:bodyPr/>
          <a:lstStyle/>
          <a:p>
            <a:fld id="{56D51094-F7F1-4ED4-BA51-1B62F754DB33}" type="slidenum">
              <a:rPr lang="en-GB" smtClean="0"/>
              <a:pPr/>
              <a:t>6</a:t>
            </a:fld>
            <a:endParaRPr lang="en-GB"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52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52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523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523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523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5235">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523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5235">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523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5235">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95235">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9523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6BCBA4D0-5119-44EA-AF0E-29B3CAD4716B}"/>
              </a:ext>
            </a:extLst>
          </p:cNvPr>
          <p:cNvSpPr>
            <a:spLocks noGrp="1" noChangeArrowheads="1"/>
          </p:cNvSpPr>
          <p:nvPr>
            <p:ph type="title"/>
          </p:nvPr>
        </p:nvSpPr>
        <p:spPr/>
        <p:txBody>
          <a:bodyPr/>
          <a:lstStyle/>
          <a:p>
            <a:r>
              <a:rPr lang="en-US" altLang="en-US" dirty="0"/>
              <a:t>Transition vs. Allocated Time</a:t>
            </a:r>
          </a:p>
        </p:txBody>
      </p:sp>
      <p:sp>
        <p:nvSpPr>
          <p:cNvPr id="37891" name="Rectangle 3">
            <a:extLst>
              <a:ext uri="{FF2B5EF4-FFF2-40B4-BE49-F238E27FC236}">
                <a16:creationId xmlns:a16="http://schemas.microsoft.com/office/drawing/2014/main" id="{5395381F-2CC1-4633-AFD7-11CEE6B27C36}"/>
              </a:ext>
            </a:extLst>
          </p:cNvPr>
          <p:cNvSpPr>
            <a:spLocks noGrp="1" noChangeArrowheads="1"/>
          </p:cNvSpPr>
          <p:nvPr>
            <p:ph sz="half" idx="1"/>
          </p:nvPr>
        </p:nvSpPr>
        <p:spPr/>
        <p:txBody>
          <a:bodyPr/>
          <a:lstStyle/>
          <a:p>
            <a:r>
              <a:rPr lang="en-US" altLang="en-US" dirty="0"/>
              <a:t>Allocated time: the time periods you intend for your students to be engaged in learning activities</a:t>
            </a:r>
          </a:p>
          <a:p>
            <a:r>
              <a:rPr lang="en-US" altLang="en-US" dirty="0"/>
              <a:t>Transition time: time periods that exist between times allocated for learning activities</a:t>
            </a:r>
          </a:p>
          <a:p>
            <a:pPr lvl="1"/>
            <a:r>
              <a:rPr lang="en-US" altLang="en-US" dirty="0"/>
              <a:t>Examples</a:t>
            </a:r>
          </a:p>
          <a:p>
            <a:pPr lvl="2"/>
            <a:r>
              <a:rPr lang="en-US" altLang="en-US" dirty="0"/>
              <a:t>Getting students assembled and attentive</a:t>
            </a:r>
          </a:p>
          <a:p>
            <a:pPr lvl="2"/>
            <a:r>
              <a:rPr lang="en-US" altLang="en-US" dirty="0"/>
              <a:t>Assigning reading and directing to begin</a:t>
            </a:r>
          </a:p>
          <a:p>
            <a:pPr lvl="2"/>
            <a:r>
              <a:rPr lang="en-US" altLang="en-US" dirty="0"/>
              <a:t>Getting students’ attention away from reading and preparing for class discussion</a:t>
            </a:r>
          </a:p>
          <a:p>
            <a:endParaRPr lang="en-US" altLang="en-US" dirty="0"/>
          </a:p>
        </p:txBody>
      </p:sp>
      <p:sp>
        <p:nvSpPr>
          <p:cNvPr id="4" name="Content Placeholder 3">
            <a:extLst>
              <a:ext uri="{FF2B5EF4-FFF2-40B4-BE49-F238E27FC236}">
                <a16:creationId xmlns:a16="http://schemas.microsoft.com/office/drawing/2014/main" id="{6318F439-D17B-478E-924E-0B3142F4EF03}"/>
              </a:ext>
            </a:extLst>
          </p:cNvPr>
          <p:cNvSpPr>
            <a:spLocks noGrp="1"/>
          </p:cNvSpPr>
          <p:nvPr>
            <p:ph sz="half" idx="2"/>
          </p:nvPr>
        </p:nvSpPr>
        <p:spPr/>
        <p:txBody>
          <a:bodyPr/>
          <a:lstStyle/>
          <a:p>
            <a:r>
              <a:rPr lang="en-US" altLang="en-US" dirty="0"/>
              <a:t>The Goal:</a:t>
            </a:r>
          </a:p>
          <a:p>
            <a:pPr lvl="1"/>
            <a:r>
              <a:rPr lang="en-US" altLang="en-US" dirty="0"/>
              <a:t>Increase the variety of learning activities but decrease transition time.</a:t>
            </a:r>
          </a:p>
          <a:p>
            <a:r>
              <a:rPr lang="en-US" altLang="en-US" dirty="0"/>
              <a:t>Student engagement and on-task behaviours are dependent on how smoothly and efficiently teachers move from one learning activity to another.</a:t>
            </a:r>
          </a:p>
          <a:p>
            <a:pPr marL="0" indent="0">
              <a:buNone/>
            </a:pPr>
            <a:endParaRPr lang="en-US" altLang="en-US" dirty="0"/>
          </a:p>
          <a:p>
            <a:pPr marL="0" indent="0">
              <a:buNone/>
            </a:pPr>
            <a:r>
              <a:rPr lang="en-US" altLang="en-US" dirty="0"/>
              <a:t>OVER TO YOU …</a:t>
            </a:r>
          </a:p>
          <a:p>
            <a:r>
              <a:rPr lang="en-US" altLang="en-US" dirty="0"/>
              <a:t>What can you do to increase active learning but reduce transition time?</a:t>
            </a:r>
          </a:p>
          <a:p>
            <a:endParaRPr lang="en-GB" dirty="0"/>
          </a:p>
        </p:txBody>
      </p:sp>
      <p:sp>
        <p:nvSpPr>
          <p:cNvPr id="2" name="Footer Placeholder 1">
            <a:extLst>
              <a:ext uri="{FF2B5EF4-FFF2-40B4-BE49-F238E27FC236}">
                <a16:creationId xmlns:a16="http://schemas.microsoft.com/office/drawing/2014/main" id="{FD0F1746-72DE-4D63-A88E-781A698DB637}"/>
              </a:ext>
            </a:extLst>
          </p:cNvPr>
          <p:cNvSpPr>
            <a:spLocks noGrp="1"/>
          </p:cNvSpPr>
          <p:nvPr>
            <p:ph type="ftr" sz="quarter" idx="11"/>
          </p:nvPr>
        </p:nvSpPr>
        <p:spPr/>
        <p:txBody>
          <a:bodyPr/>
          <a:lstStyle/>
          <a:p>
            <a:r>
              <a:rPr lang="en-GB" dirty="0"/>
              <a:t>Bite Sized Training - Brought to you by www.simplyinset.co.uk Call +447767 858360 or email bitesizedtraining@gmx.com</a:t>
            </a:r>
          </a:p>
        </p:txBody>
      </p:sp>
      <p:sp>
        <p:nvSpPr>
          <p:cNvPr id="3" name="Slide Number Placeholder 2">
            <a:extLst>
              <a:ext uri="{FF2B5EF4-FFF2-40B4-BE49-F238E27FC236}">
                <a16:creationId xmlns:a16="http://schemas.microsoft.com/office/drawing/2014/main" id="{1A101CF9-0FC8-480E-BFD9-ED2308A01271}"/>
              </a:ext>
            </a:extLst>
          </p:cNvPr>
          <p:cNvSpPr>
            <a:spLocks noGrp="1"/>
          </p:cNvSpPr>
          <p:nvPr>
            <p:ph type="sldNum" sz="quarter" idx="12"/>
          </p:nvPr>
        </p:nvSpPr>
        <p:spPr/>
        <p:txBody>
          <a:bodyPr/>
          <a:lstStyle/>
          <a:p>
            <a:fld id="{56D51094-F7F1-4ED4-BA51-1B62F754DB33}" type="slidenum">
              <a:rPr lang="en-GB" smtClean="0"/>
              <a:pPr/>
              <a:t>7</a:t>
            </a:fld>
            <a:endParaRPr lang="en-GB" dirty="0"/>
          </a:p>
        </p:txBody>
      </p:sp>
      <p:pic>
        <p:nvPicPr>
          <p:cNvPr id="6" name="Picture 5" descr="A close up of a clock&#10;&#10;Description automatically generated">
            <a:extLst>
              <a:ext uri="{FF2B5EF4-FFF2-40B4-BE49-F238E27FC236}">
                <a16:creationId xmlns:a16="http://schemas.microsoft.com/office/drawing/2014/main" id="{2BA628A3-AF02-406E-AA80-7274EF8C2A0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018893" y="5068899"/>
            <a:ext cx="1785938" cy="110806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89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7891">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7891">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7891">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789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73395737-5985-4DB7-8ACD-B533D2B4EF38}"/>
              </a:ext>
            </a:extLst>
          </p:cNvPr>
          <p:cNvSpPr>
            <a:spLocks noGrp="1" noChangeArrowheads="1"/>
          </p:cNvSpPr>
          <p:nvPr>
            <p:ph type="title"/>
          </p:nvPr>
        </p:nvSpPr>
        <p:spPr/>
        <p:txBody>
          <a:bodyPr/>
          <a:lstStyle/>
          <a:p>
            <a:r>
              <a:rPr lang="en-US" altLang="en-US" dirty="0"/>
              <a:t>Withitness</a:t>
            </a:r>
          </a:p>
        </p:txBody>
      </p:sp>
      <p:sp>
        <p:nvSpPr>
          <p:cNvPr id="39939" name="Rectangle 3">
            <a:extLst>
              <a:ext uri="{FF2B5EF4-FFF2-40B4-BE49-F238E27FC236}">
                <a16:creationId xmlns:a16="http://schemas.microsoft.com/office/drawing/2014/main" id="{5B4D4CF3-AB9A-4DE0-A4FA-E24604059D01}"/>
              </a:ext>
            </a:extLst>
          </p:cNvPr>
          <p:cNvSpPr>
            <a:spLocks noGrp="1" noChangeArrowheads="1"/>
          </p:cNvSpPr>
          <p:nvPr>
            <p:ph sz="half" idx="1"/>
          </p:nvPr>
        </p:nvSpPr>
        <p:spPr/>
        <p:txBody>
          <a:bodyPr>
            <a:normAutofit lnSpcReduction="10000"/>
          </a:bodyPr>
          <a:lstStyle/>
          <a:p>
            <a:r>
              <a:rPr lang="en-US" altLang="en-US" dirty="0"/>
              <a:t>Withitness refers to a teacher’s awareness of what is going on in the classroom</a:t>
            </a:r>
          </a:p>
        </p:txBody>
      </p:sp>
      <p:sp>
        <p:nvSpPr>
          <p:cNvPr id="4" name="Content Placeholder 3">
            <a:extLst>
              <a:ext uri="{FF2B5EF4-FFF2-40B4-BE49-F238E27FC236}">
                <a16:creationId xmlns:a16="http://schemas.microsoft.com/office/drawing/2014/main" id="{B729C3B2-1B9C-4FBF-906D-64A4C2897CCC}"/>
              </a:ext>
            </a:extLst>
          </p:cNvPr>
          <p:cNvSpPr>
            <a:spLocks noGrp="1"/>
          </p:cNvSpPr>
          <p:nvPr>
            <p:ph sz="half" idx="2"/>
          </p:nvPr>
        </p:nvSpPr>
        <p:spPr/>
        <p:txBody>
          <a:bodyPr>
            <a:normAutofit lnSpcReduction="10000"/>
          </a:bodyPr>
          <a:lstStyle/>
          <a:p>
            <a:pPr marL="0" indent="0">
              <a:buNone/>
            </a:pPr>
            <a:r>
              <a:rPr lang="en-US" altLang="en-US" dirty="0"/>
              <a:t>A teacher has “withitness” if:</a:t>
            </a:r>
          </a:p>
          <a:p>
            <a:r>
              <a:rPr lang="en-US" altLang="en-US" dirty="0"/>
              <a:t>When discipline problems occur, the teacher consistently takes action to suppress the misbehaviour of exactly those students who instigated the problem</a:t>
            </a:r>
          </a:p>
          <a:p>
            <a:r>
              <a:rPr lang="en-US" altLang="en-US" dirty="0"/>
              <a:t>The teacher decisively handles instances of off-task behaviour before the behaviours either get out of hand or are modeled by others</a:t>
            </a:r>
          </a:p>
          <a:p>
            <a:r>
              <a:rPr lang="en-US" altLang="en-US" dirty="0"/>
              <a:t>When handling misbehaviour – make sure all students learn what is unacceptable about that behaviour</a:t>
            </a:r>
          </a:p>
          <a:p>
            <a:r>
              <a:rPr lang="en-US" altLang="en-US" dirty="0"/>
              <a:t>Deal with misbehaviour without disrupting the learning activity</a:t>
            </a:r>
          </a:p>
          <a:p>
            <a:endParaRPr lang="en-GB" dirty="0"/>
          </a:p>
        </p:txBody>
      </p:sp>
      <p:sp>
        <p:nvSpPr>
          <p:cNvPr id="2" name="Footer Placeholder 1">
            <a:extLst>
              <a:ext uri="{FF2B5EF4-FFF2-40B4-BE49-F238E27FC236}">
                <a16:creationId xmlns:a16="http://schemas.microsoft.com/office/drawing/2014/main" id="{94C65481-C4E2-4203-8C39-9B582408D51B}"/>
              </a:ext>
            </a:extLst>
          </p:cNvPr>
          <p:cNvSpPr>
            <a:spLocks noGrp="1"/>
          </p:cNvSpPr>
          <p:nvPr>
            <p:ph type="ftr" sz="quarter" idx="11"/>
          </p:nvPr>
        </p:nvSpPr>
        <p:spPr/>
        <p:txBody>
          <a:bodyPr/>
          <a:lstStyle/>
          <a:p>
            <a:r>
              <a:rPr lang="en-GB" dirty="0"/>
              <a:t>Bite Sized Training - Brought to you by www.simplyinset.co.uk Call +447767 858360 or email bitesizedtraining@gmx.com</a:t>
            </a:r>
          </a:p>
        </p:txBody>
      </p:sp>
      <p:sp>
        <p:nvSpPr>
          <p:cNvPr id="3" name="Slide Number Placeholder 2">
            <a:extLst>
              <a:ext uri="{FF2B5EF4-FFF2-40B4-BE49-F238E27FC236}">
                <a16:creationId xmlns:a16="http://schemas.microsoft.com/office/drawing/2014/main" id="{81CE8778-474A-4E80-A454-286EB517F3FA}"/>
              </a:ext>
            </a:extLst>
          </p:cNvPr>
          <p:cNvSpPr>
            <a:spLocks noGrp="1"/>
          </p:cNvSpPr>
          <p:nvPr>
            <p:ph type="sldNum" sz="quarter" idx="12"/>
          </p:nvPr>
        </p:nvSpPr>
        <p:spPr/>
        <p:txBody>
          <a:bodyPr/>
          <a:lstStyle/>
          <a:p>
            <a:fld id="{56D51094-F7F1-4ED4-BA51-1B62F754DB33}" type="slidenum">
              <a:rPr lang="en-GB" smtClean="0"/>
              <a:pPr/>
              <a:t>8</a:t>
            </a:fld>
            <a:endParaRPr lang="en-GB" dirty="0"/>
          </a:p>
        </p:txBody>
      </p:sp>
      <p:pic>
        <p:nvPicPr>
          <p:cNvPr id="6" name="Picture 5" descr="A picture containing person, indoor, wall, food&#10;&#10;Description automatically generated">
            <a:extLst>
              <a:ext uri="{FF2B5EF4-FFF2-40B4-BE49-F238E27FC236}">
                <a16:creationId xmlns:a16="http://schemas.microsoft.com/office/drawing/2014/main" id="{5E3A5328-1ED7-4015-8860-56D9072EED0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821656" y="2903672"/>
            <a:ext cx="3214687" cy="213955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D84F03B7-BFBB-4525-89BB-65E90125BA12}"/>
              </a:ext>
            </a:extLst>
          </p:cNvPr>
          <p:cNvSpPr>
            <a:spLocks noGrp="1" noChangeArrowheads="1"/>
          </p:cNvSpPr>
          <p:nvPr>
            <p:ph type="title"/>
          </p:nvPr>
        </p:nvSpPr>
        <p:spPr/>
        <p:txBody>
          <a:bodyPr/>
          <a:lstStyle/>
          <a:p>
            <a:r>
              <a:rPr lang="en-US" altLang="en-US" dirty="0"/>
              <a:t>Proximity and Body Language</a:t>
            </a:r>
          </a:p>
        </p:txBody>
      </p:sp>
      <p:sp>
        <p:nvSpPr>
          <p:cNvPr id="43011" name="Rectangle 3">
            <a:extLst>
              <a:ext uri="{FF2B5EF4-FFF2-40B4-BE49-F238E27FC236}">
                <a16:creationId xmlns:a16="http://schemas.microsoft.com/office/drawing/2014/main" id="{A7B0E64A-57B2-485F-B3A5-9D257C567490}"/>
              </a:ext>
            </a:extLst>
          </p:cNvPr>
          <p:cNvSpPr>
            <a:spLocks noGrp="1" noChangeArrowheads="1"/>
          </p:cNvSpPr>
          <p:nvPr>
            <p:ph sz="half" idx="1"/>
          </p:nvPr>
        </p:nvSpPr>
        <p:spPr/>
        <p:txBody>
          <a:bodyPr/>
          <a:lstStyle/>
          <a:p>
            <a:r>
              <a:rPr lang="en-US" altLang="en-US" dirty="0"/>
              <a:t>Eye contact, facial expressions, gestures, physical proximity to students, and the way you carry yourself will communicate that you are in calm control of the class and mean to be taken seriously.</a:t>
            </a:r>
          </a:p>
          <a:p>
            <a:r>
              <a:rPr lang="en-US" altLang="en-US" dirty="0"/>
              <a:t>Be free to roam</a:t>
            </a:r>
          </a:p>
          <a:p>
            <a:r>
              <a:rPr lang="en-US" altLang="en-US" dirty="0"/>
              <a:t>Avoid turning your back to class</a:t>
            </a:r>
          </a:p>
        </p:txBody>
      </p:sp>
      <p:pic>
        <p:nvPicPr>
          <p:cNvPr id="4" name="Content Placeholder 3" descr="A group of people in a room&#10;&#10;Description automatically generated">
            <a:extLst>
              <a:ext uri="{FF2B5EF4-FFF2-40B4-BE49-F238E27FC236}">
                <a16:creationId xmlns:a16="http://schemas.microsoft.com/office/drawing/2014/main" id="{157B5120-51E9-40B0-B1C8-7DB1991AB538}"/>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3102" r="11294" b="1"/>
          <a:stretch/>
        </p:blipFill>
        <p:spPr>
          <a:xfrm>
            <a:off x="6663409" y="1858571"/>
            <a:ext cx="4199181" cy="4285445"/>
          </a:xfrm>
        </p:spPr>
      </p:pic>
      <p:sp>
        <p:nvSpPr>
          <p:cNvPr id="2" name="Footer Placeholder 1">
            <a:extLst>
              <a:ext uri="{FF2B5EF4-FFF2-40B4-BE49-F238E27FC236}">
                <a16:creationId xmlns:a16="http://schemas.microsoft.com/office/drawing/2014/main" id="{685A8BB1-2FC5-4B79-BAD1-A9F2E44EB6F9}"/>
              </a:ext>
            </a:extLst>
          </p:cNvPr>
          <p:cNvSpPr>
            <a:spLocks noGrp="1"/>
          </p:cNvSpPr>
          <p:nvPr>
            <p:ph type="ftr" sz="quarter" idx="11"/>
          </p:nvPr>
        </p:nvSpPr>
        <p:spPr/>
        <p:txBody>
          <a:bodyPr/>
          <a:lstStyle/>
          <a:p>
            <a:r>
              <a:rPr lang="en-GB" dirty="0"/>
              <a:t>Bite Sized Training - Brought to you by www.simplyinset.co.uk Call +447767 858360 or email bitesizedtraining@gmx.com</a:t>
            </a:r>
          </a:p>
        </p:txBody>
      </p:sp>
      <p:sp>
        <p:nvSpPr>
          <p:cNvPr id="3" name="Slide Number Placeholder 2">
            <a:extLst>
              <a:ext uri="{FF2B5EF4-FFF2-40B4-BE49-F238E27FC236}">
                <a16:creationId xmlns:a16="http://schemas.microsoft.com/office/drawing/2014/main" id="{3C845C76-DA75-46CB-82B3-A56A6860B27E}"/>
              </a:ext>
            </a:extLst>
          </p:cNvPr>
          <p:cNvSpPr>
            <a:spLocks noGrp="1"/>
          </p:cNvSpPr>
          <p:nvPr>
            <p:ph type="sldNum" sz="quarter" idx="12"/>
          </p:nvPr>
        </p:nvSpPr>
        <p:spPr/>
        <p:txBody>
          <a:bodyPr/>
          <a:lstStyle/>
          <a:p>
            <a:fld id="{56D51094-F7F1-4ED4-BA51-1B62F754DB33}" type="slidenum">
              <a:rPr lang="en-GB" smtClean="0"/>
              <a:pPr/>
              <a:t>9</a:t>
            </a:fld>
            <a:endParaRPr lang="en-GB" dirty="0"/>
          </a:p>
        </p:txBody>
      </p:sp>
      <p:sp>
        <p:nvSpPr>
          <p:cNvPr id="5" name="TextBox 4">
            <a:extLst>
              <a:ext uri="{FF2B5EF4-FFF2-40B4-BE49-F238E27FC236}">
                <a16:creationId xmlns:a16="http://schemas.microsoft.com/office/drawing/2014/main" id="{FA5820EF-1232-4BFD-BDD1-C85E99FA6598}"/>
              </a:ext>
            </a:extLst>
          </p:cNvPr>
          <p:cNvSpPr txBox="1"/>
          <p:nvPr/>
        </p:nvSpPr>
        <p:spPr>
          <a:xfrm>
            <a:off x="8423027" y="5370648"/>
            <a:ext cx="1765227" cy="173124"/>
          </a:xfrm>
          <a:prstGeom prst="rect">
            <a:avLst/>
          </a:prstGeom>
          <a:solidFill>
            <a:srgbClr val="000000"/>
          </a:solidFill>
        </p:spPr>
        <p:txBody>
          <a:bodyPr wrap="none" rtlCol="0">
            <a:spAutoFit/>
          </a:bodyPr>
          <a:lstStyle/>
          <a:p>
            <a:pPr algn="r">
              <a:spcAft>
                <a:spcPts val="450"/>
              </a:spcAft>
            </a:pPr>
            <a:r>
              <a:rPr lang="en-GB" sz="525" dirty="0">
                <a:solidFill>
                  <a:srgbClr val="FFFFFF"/>
                </a:solidFill>
                <a:hlinkClick r:id="rId3" tooltip="http://commons.wikimedia.org/wiki/File:US_Navy_090617-N-9610C-029_Chad_Stober,_an_instructor_at_John_C._Stennis_University_,_center,_teaches_students_Japanese_in_a_training_classroom_aboard_the_Nimitz-class_aircraft_carrier_USS_John_C._Stennis_(CVN_74).jpg">
                  <a:extLst>
                    <a:ext uri="{A12FA001-AC4F-418D-AE19-62706E023703}">
                      <ahyp:hlinkClr xmlns:ahyp="http://schemas.microsoft.com/office/drawing/2018/hyperlinkcolor" val="tx"/>
                    </a:ext>
                  </a:extLst>
                </a:hlinkClick>
              </a:rPr>
              <a:t>This Photo</a:t>
            </a:r>
            <a:r>
              <a:rPr lang="en-GB" sz="525" dirty="0">
                <a:solidFill>
                  <a:srgbClr val="FFFFFF"/>
                </a:solidFill>
              </a:rPr>
              <a:t> by Unknown Author is licensed under </a:t>
            </a:r>
            <a:r>
              <a:rPr lang="en-GB" sz="525" dirty="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n-GB" sz="525" dirty="0">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301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30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p:bldLst>
  </p:timing>
</p:sld>
</file>

<file path=ppt/theme/theme1.xml><?xml version="1.0" encoding="utf-8"?>
<a:theme xmlns:a="http://schemas.openxmlformats.org/drawingml/2006/main" name="BITE SIZED TRAINING TEMPLATE">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9B7D9C8B-3FF8-4D0E-9D07-14C522E5C8F0}" vid="{66549ADD-017A-444F-A0F5-4EC54D31599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BITE SIZED TRAINING TEMPLATE</Template>
  <TotalTime>110</TotalTime>
  <Words>1509</Words>
  <Application>Microsoft Office PowerPoint</Application>
  <PresentationFormat>Widescreen</PresentationFormat>
  <Paragraphs>165</Paragraphs>
  <Slides>15</Slides>
  <Notes>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Calibri</vt:lpstr>
      <vt:lpstr>BITE SIZED TRAINING TEMPLATE</vt:lpstr>
      <vt:lpstr>Effective Classroom Management</vt:lpstr>
      <vt:lpstr>Outcomes from this training</vt:lpstr>
      <vt:lpstr>What is Classroom Management?</vt:lpstr>
      <vt:lpstr>What is Classroom Management?</vt:lpstr>
      <vt:lpstr>Principles for successful classroom management</vt:lpstr>
      <vt:lpstr> 12 Top tips for Better Classroom Control</vt:lpstr>
      <vt:lpstr>Transition vs. Allocated Time</vt:lpstr>
      <vt:lpstr>Withitness</vt:lpstr>
      <vt:lpstr>Proximity and Body Language</vt:lpstr>
      <vt:lpstr>Cooperation through communication</vt:lpstr>
      <vt:lpstr>Classroom Rules For Conduct</vt:lpstr>
      <vt:lpstr>5 steps to a ‘business-like’ atmosphere</vt:lpstr>
      <vt:lpstr>Beginning a new year</vt:lpstr>
      <vt:lpstr>Room arrangements</vt:lpstr>
      <vt:lpstr>Make it Work at Work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Starting to Lead</dc:title>
  <dc:creator>Steve Burnage</dc:creator>
  <cp:lastModifiedBy>Steve Burnage</cp:lastModifiedBy>
  <cp:revision>4</cp:revision>
  <dcterms:created xsi:type="dcterms:W3CDTF">2017-06-11T16:37:20Z</dcterms:created>
  <dcterms:modified xsi:type="dcterms:W3CDTF">2019-08-14T11:09:14Z</dcterms:modified>
</cp:coreProperties>
</file>