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0" r:id="rId2"/>
    <p:sldId id="363" r:id="rId3"/>
    <p:sldId id="357" r:id="rId4"/>
    <p:sldId id="358" r:id="rId5"/>
    <p:sldId id="359" r:id="rId6"/>
    <p:sldId id="361" r:id="rId7"/>
    <p:sldId id="362" r:id="rId8"/>
    <p:sldId id="356" r:id="rId9"/>
    <p:sldId id="3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7" autoAdjust="0"/>
    <p:restoredTop sz="86438" autoAdjust="0"/>
  </p:normalViewPr>
  <p:slideViewPr>
    <p:cSldViewPr>
      <p:cViewPr varScale="1">
        <p:scale>
          <a:sx n="77" d="100"/>
          <a:sy n="77" d="100"/>
        </p:scale>
        <p:origin x="8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Burnage" userId="043111974043c075" providerId="LiveId" clId="{EBC857FF-7C2A-4F3B-8766-B56B365D66A7}"/>
    <pc:docChg chg="modSld modMainMaster">
      <pc:chgData name="Steve Burnage" userId="043111974043c075" providerId="LiveId" clId="{EBC857FF-7C2A-4F3B-8766-B56B365D66A7}" dt="2017-12-13T08:30:38.157" v="1"/>
      <pc:docMkLst>
        <pc:docMk/>
      </pc:docMkLst>
      <pc:sldChg chg="modTransition">
        <pc:chgData name="Steve Burnage" userId="043111974043c075" providerId="LiveId" clId="{EBC857FF-7C2A-4F3B-8766-B56B365D66A7}" dt="2017-12-13T08:30:38.157" v="1"/>
        <pc:sldMkLst>
          <pc:docMk/>
          <pc:sldMk cId="0" sldId="357"/>
        </pc:sldMkLst>
      </pc:sldChg>
      <pc:sldChg chg="modTransition">
        <pc:chgData name="Steve Burnage" userId="043111974043c075" providerId="LiveId" clId="{EBC857FF-7C2A-4F3B-8766-B56B365D66A7}" dt="2017-12-13T08:30:38.157" v="1"/>
        <pc:sldMkLst>
          <pc:docMk/>
          <pc:sldMk cId="0" sldId="358"/>
        </pc:sldMkLst>
      </pc:sldChg>
      <pc:sldChg chg="modTransition">
        <pc:chgData name="Steve Burnage" userId="043111974043c075" providerId="LiveId" clId="{EBC857FF-7C2A-4F3B-8766-B56B365D66A7}" dt="2017-12-13T08:30:38.157" v="1"/>
        <pc:sldMkLst>
          <pc:docMk/>
          <pc:sldMk cId="0" sldId="359"/>
        </pc:sldMkLst>
      </pc:sldChg>
      <pc:sldChg chg="modTransition">
        <pc:chgData name="Steve Burnage" userId="043111974043c075" providerId="LiveId" clId="{EBC857FF-7C2A-4F3B-8766-B56B365D66A7}" dt="2017-12-13T08:30:38.157" v="1"/>
        <pc:sldMkLst>
          <pc:docMk/>
          <pc:sldMk cId="0" sldId="361"/>
        </pc:sldMkLst>
      </pc:sldChg>
      <pc:sldChg chg="modTransition">
        <pc:chgData name="Steve Burnage" userId="043111974043c075" providerId="LiveId" clId="{EBC857FF-7C2A-4F3B-8766-B56B365D66A7}" dt="2017-12-13T08:30:38.157" v="1"/>
        <pc:sldMkLst>
          <pc:docMk/>
          <pc:sldMk cId="0" sldId="362"/>
        </pc:sldMkLst>
      </pc:sldChg>
      <pc:sldChg chg="modTransition">
        <pc:chgData name="Steve Burnage" userId="043111974043c075" providerId="LiveId" clId="{EBC857FF-7C2A-4F3B-8766-B56B365D66A7}" dt="2017-12-13T08:30:38.157" v="1"/>
        <pc:sldMkLst>
          <pc:docMk/>
          <pc:sldMk cId="0" sldId="363"/>
        </pc:sldMkLst>
      </pc:sldChg>
      <pc:sldMasterChg chg="addSp modSldLayout">
        <pc:chgData name="Steve Burnage" userId="043111974043c075" providerId="LiveId" clId="{EBC857FF-7C2A-4F3B-8766-B56B365D66A7}" dt="2017-12-13T08:30:19.022" v="0"/>
        <pc:sldMasterMkLst>
          <pc:docMk/>
          <pc:sldMasterMk cId="3263185006" sldId="2147483702"/>
        </pc:sldMasterMkLst>
        <pc:spChg chg="add">
          <ac:chgData name="Steve Burnage" userId="043111974043c075" providerId="LiveId" clId="{EBC857FF-7C2A-4F3B-8766-B56B365D66A7}" dt="2017-12-13T08:30:19.022" v="0"/>
          <ac:spMkLst>
            <pc:docMk/>
            <pc:sldMasterMk cId="3263185006" sldId="2147483702"/>
            <ac:spMk id="8" creationId="{63DC1147-835D-4504-9354-7A7CC4476DEC}"/>
          </ac:spMkLst>
        </pc:spChg>
        <pc:spChg chg="add">
          <ac:chgData name="Steve Burnage" userId="043111974043c075" providerId="LiveId" clId="{EBC857FF-7C2A-4F3B-8766-B56B365D66A7}" dt="2017-12-13T08:30:19.022" v="0"/>
          <ac:spMkLst>
            <pc:docMk/>
            <pc:sldMasterMk cId="3263185006" sldId="2147483702"/>
            <ac:spMk id="9" creationId="{EED40A69-78DD-42D6-AA69-D22CDE53FFB7}"/>
          </ac:spMkLst>
        </pc:spChg>
        <pc:spChg chg="add">
          <ac:chgData name="Steve Burnage" userId="043111974043c075" providerId="LiveId" clId="{EBC857FF-7C2A-4F3B-8766-B56B365D66A7}" dt="2017-12-13T08:30:19.022" v="0"/>
          <ac:spMkLst>
            <pc:docMk/>
            <pc:sldMasterMk cId="3263185006" sldId="2147483702"/>
            <ac:spMk id="13" creationId="{69D5B29A-241A-458C-AA53-6E3EBB15A0D0}"/>
          </ac:spMkLst>
        </pc:spChg>
        <pc:spChg chg="add">
          <ac:chgData name="Steve Burnage" userId="043111974043c075" providerId="LiveId" clId="{EBC857FF-7C2A-4F3B-8766-B56B365D66A7}" dt="2017-12-13T08:30:19.022" v="0"/>
          <ac:spMkLst>
            <pc:docMk/>
            <pc:sldMasterMk cId="3263185006" sldId="2147483702"/>
            <ac:spMk id="14" creationId="{C5A29BE7-3920-48FD-8334-5268FE03E40F}"/>
          </ac:spMkLst>
        </pc:spChg>
        <pc:spChg chg="add">
          <ac:chgData name="Steve Burnage" userId="043111974043c075" providerId="LiveId" clId="{EBC857FF-7C2A-4F3B-8766-B56B365D66A7}" dt="2017-12-13T08:30:19.022" v="0"/>
          <ac:spMkLst>
            <pc:docMk/>
            <pc:sldMasterMk cId="3263185006" sldId="2147483702"/>
            <ac:spMk id="15" creationId="{B0BFAE48-6AFB-4C5D-BD77-33B9BE3697A2}"/>
          </ac:spMkLst>
        </pc:spChg>
        <pc:grpChg chg="add">
          <ac:chgData name="Steve Burnage" userId="043111974043c075" providerId="LiveId" clId="{EBC857FF-7C2A-4F3B-8766-B56B365D66A7}" dt="2017-12-13T08:30:19.022" v="0"/>
          <ac:grpSpMkLst>
            <pc:docMk/>
            <pc:sldMasterMk cId="3263185006" sldId="2147483702"/>
            <ac:grpSpMk id="10" creationId="{C1F324DC-2E0B-42AE-9830-3EAC972B4F01}"/>
          </ac:grpSpMkLst>
        </pc:grpChg>
        <pc:sldLayoutChg chg="addSp">
          <pc:chgData name="Steve Burnage" userId="043111974043c075" providerId="LiveId" clId="{EBC857FF-7C2A-4F3B-8766-B56B365D66A7}" dt="2017-12-13T08:30:19.022" v="0"/>
          <pc:sldLayoutMkLst>
            <pc:docMk/>
            <pc:sldMasterMk cId="3263185006" sldId="2147483702"/>
            <pc:sldLayoutMk cId="31221035" sldId="2147483706"/>
          </pc:sldLayoutMkLst>
          <pc:spChg chg="add">
            <ac:chgData name="Steve Burnage" userId="043111974043c075" providerId="LiveId" clId="{EBC857FF-7C2A-4F3B-8766-B56B365D66A7}" dt="2017-12-13T08:30:19.022" v="0"/>
            <ac:spMkLst>
              <pc:docMk/>
              <pc:sldMasterMk cId="3263185006" sldId="2147483702"/>
              <pc:sldLayoutMk cId="31221035" sldId="2147483706"/>
              <ac:spMk id="9" creationId="{202FC9B4-02EC-40AB-A433-2A3F7FE8E0C8}"/>
            </ac:spMkLst>
          </pc:spChg>
          <pc:spChg chg="add">
            <ac:chgData name="Steve Burnage" userId="043111974043c075" providerId="LiveId" clId="{EBC857FF-7C2A-4F3B-8766-B56B365D66A7}" dt="2017-12-13T08:30:19.022" v="0"/>
            <ac:spMkLst>
              <pc:docMk/>
              <pc:sldMasterMk cId="3263185006" sldId="2147483702"/>
              <pc:sldLayoutMk cId="31221035" sldId="2147483706"/>
              <ac:spMk id="10" creationId="{C61AB965-14BE-4EF7-BD2F-316F70654B83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4E5CAD1-6DE8-4398-B583-0357F2C30FFB}" type="datetimeFigureOut">
              <a:rPr lang="en-US"/>
              <a:pPr>
                <a:defRPr/>
              </a:pPr>
              <a:t>12/13/2017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C8A30B-CA20-4C81-9801-3DC611DACC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106A3F1-181E-4C5A-8EF2-699703C3DD5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C8A30B-CA20-4C81-9801-3DC611DACCA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C8A30B-CA20-4C81-9801-3DC611DACCA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ellogg's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F6AA7D-156C-4624-B276-523B8A2618CD}" type="datetimeFigureOut">
              <a:rPr lang="en-US"/>
              <a:pPr>
                <a:defRPr/>
              </a:pPr>
              <a:t>12/13/2017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A4720-6CCD-4325-A754-157E473ECF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B19CB-C6EA-4861-9665-95C45B5DF08D}" type="datetimeFigureOut">
              <a:rPr lang="en-US"/>
              <a:pPr>
                <a:defRPr/>
              </a:pPr>
              <a:t>12/13/2017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DF1F48-9EFF-4AEA-ACCB-64B14BAEB2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lloggs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2012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8467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Train the Trainer	</a:t>
            </a:r>
            <a:endParaRPr lang="en-GB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Oct 2011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784678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D823C-FC51-4021-8F81-2E6E0F9562BA}" type="datetimeFigureOut">
              <a:rPr lang="en-US"/>
              <a:pPr>
                <a:defRPr/>
              </a:pPr>
              <a:t>12/13/2017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F2FC9-79F4-4B4A-8928-E49B37F91F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2A24A-0F05-4D73-A347-DB09185B4481}" type="datetimeFigureOut">
              <a:rPr lang="en-US"/>
              <a:pPr>
                <a:defRPr/>
              </a:pPr>
              <a:t>12/13/2017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612AA-E2ED-45FD-AA8C-F45747A523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EE9F8-DDF2-41DD-8D80-19A2E298B317}" type="datetimeFigureOut">
              <a:rPr lang="en-US"/>
              <a:pPr>
                <a:defRPr/>
              </a:pPr>
              <a:t>12/13/2017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EB1A-3865-4FC9-B866-834970AF92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C232D-0DE8-4193-A73E-0ED51666791D}" type="datetimeFigureOut">
              <a:rPr lang="en-US"/>
              <a:pPr>
                <a:defRPr/>
              </a:pPr>
              <a:t>12/13/2017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53693-322E-480F-855F-2D25C3CF37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power-hour.co.uk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6103938" y="546100"/>
            <a:ext cx="2589212" cy="38735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79512" y="188640"/>
            <a:ext cx="3491880" cy="1080120"/>
            <a:chOff x="0" y="332656"/>
            <a:chExt cx="2366963" cy="744538"/>
          </a:xfrm>
        </p:grpSpPr>
        <p:pic>
          <p:nvPicPr>
            <p:cNvPr id="1039" name="Picture 20" descr="10-864 - Sheridan Webb (Power Hour) - Clock JPEG.jpg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332656"/>
              <a:ext cx="746125" cy="744538"/>
            </a:xfrm>
            <a:prstGeom prst="rect">
              <a:avLst/>
            </a:prstGeom>
            <a:noFill/>
          </p:spPr>
        </p:pic>
        <p:pic>
          <p:nvPicPr>
            <p:cNvPr id="1040" name="Picture 21" descr="10-864 - Sheridan Webb (Power Hour) - Logo JPEG.jpg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39738" y="549275"/>
              <a:ext cx="1927225" cy="255588"/>
            </a:xfrm>
            <a:prstGeom prst="rect">
              <a:avLst/>
            </a:prstGeom>
            <a:noFill/>
          </p:spPr>
        </p:pic>
      </p:grpSp>
      <p:sp>
        <p:nvSpPr>
          <p:cNvPr id="1041" name="Rectangle 17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208747"/>
            <a:ext cx="867645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386388" algn="r"/>
              </a:tabLst>
            </a:pPr>
            <a:r>
              <a:rPr kumimoji="0" lang="en-GB" sz="20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			</a:t>
            </a:r>
            <a:r>
              <a:rPr kumimoji="0" lang="en-GB" sz="2800" b="1" i="0" u="none" strike="noStrike" cap="none" normalizeH="0" baseline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Handle Difficult People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457200" y="6356350"/>
            <a:ext cx="5338936" cy="365125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  <a:hlinkClick r:id="rId15"/>
              </a:rPr>
              <a:t>Http://www.power-hour.co.uk</a:t>
            </a:r>
            <a:r>
              <a:rPr lang="en-GB" sz="1200" baseline="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– Bite Size Training Materials</a:t>
            </a:r>
            <a:endParaRPr lang="en-GB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691" r:id="rId3"/>
    <p:sldLayoutId id="214748370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99592" y="4869160"/>
            <a:ext cx="7056784" cy="115212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r>
              <a:rPr lang="en-GB" sz="5400" b="1" dirty="0">
                <a:solidFill>
                  <a:schemeClr val="accent1">
                    <a:lumMod val="75000"/>
                  </a:schemeClr>
                </a:solidFill>
              </a:rPr>
              <a:t>Handle Difficult People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267744" y="1268760"/>
            <a:ext cx="5256584" cy="3600400"/>
            <a:chOff x="755576" y="2132856"/>
            <a:chExt cx="3509777" cy="2376264"/>
          </a:xfrm>
        </p:grpSpPr>
        <p:pic>
          <p:nvPicPr>
            <p:cNvPr id="5125" name="Picture 13" descr="10-864 - Sheridan Webb (Power Hour) - Clock JPEG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5576" y="2132856"/>
              <a:ext cx="2363958" cy="2376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14" descr="10-864 - Sheridan Webb (Power Hour) - Logo JPEG.jpg"/>
            <p:cNvPicPr>
              <a:picLocks noChangeAspect="1" noChangeArrowheads="1"/>
            </p:cNvPicPr>
            <p:nvPr/>
          </p:nvPicPr>
          <p:blipFill>
            <a:blip r:embed="rId4" cstate="print"/>
            <a:srcRect r="48686"/>
            <a:stretch>
              <a:fillRect/>
            </a:stretch>
          </p:blipFill>
          <p:spPr bwMode="auto">
            <a:xfrm>
              <a:off x="1937817" y="2807282"/>
              <a:ext cx="2130127" cy="549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2" descr="10-864 - Sheridan Webb (Power Hour) - Logo JPEG.jpg"/>
            <p:cNvPicPr>
              <a:picLocks noChangeAspect="1" noChangeArrowheads="1"/>
            </p:cNvPicPr>
            <p:nvPr/>
          </p:nvPicPr>
          <p:blipFill>
            <a:blip r:embed="rId4" cstate="print"/>
            <a:srcRect l="50348"/>
            <a:stretch>
              <a:fillRect/>
            </a:stretch>
          </p:blipFill>
          <p:spPr bwMode="auto">
            <a:xfrm>
              <a:off x="2195736" y="3356992"/>
              <a:ext cx="2069617" cy="549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Rectangle 6"/>
          <p:cNvSpPr/>
          <p:nvPr/>
        </p:nvSpPr>
        <p:spPr>
          <a:xfrm>
            <a:off x="5652120" y="188640"/>
            <a:ext cx="3168352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 advTm="74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137323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By the end of the Power Hour you will be able to:</a:t>
            </a:r>
          </a:p>
          <a:p>
            <a:pPr lvl="0"/>
            <a:r>
              <a:rPr lang="en-GB" sz="2800" dirty="0"/>
              <a:t>Understand what we mean by difficult behaviour</a:t>
            </a:r>
          </a:p>
          <a:p>
            <a:pPr lvl="0"/>
            <a:r>
              <a:rPr lang="en-GB" sz="2800" dirty="0"/>
              <a:t>Suggest what might be driving the ‘difficult’ behaviour</a:t>
            </a:r>
          </a:p>
          <a:p>
            <a:pPr lvl="0"/>
            <a:r>
              <a:rPr lang="en-GB" sz="2800" dirty="0"/>
              <a:t>Use Transactional Analysis to take </a:t>
            </a:r>
            <a:br>
              <a:rPr lang="en-GB" sz="2800" dirty="0"/>
            </a:br>
            <a:r>
              <a:rPr lang="en-GB" sz="2800" dirty="0"/>
              <a:t>control of difficult behaviours and </a:t>
            </a:r>
            <a:br>
              <a:rPr lang="en-GB" sz="2800" dirty="0"/>
            </a:br>
            <a:r>
              <a:rPr lang="en-GB" sz="2800" dirty="0"/>
              <a:t>conversations</a:t>
            </a:r>
          </a:p>
        </p:txBody>
      </p:sp>
      <p:pic>
        <p:nvPicPr>
          <p:cNvPr id="1026" name="Picture 2" descr="C:\Users\Sheridan\AppData\Local\Microsoft\Windows\Temporary Internet Files\Content.IE5\0ML10E11\MC90038891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0272" y="3717033"/>
            <a:ext cx="2641981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8178"/>
            <a:ext cx="8229600" cy="784678"/>
          </a:xfrm>
        </p:spPr>
        <p:txBody>
          <a:bodyPr/>
          <a:lstStyle/>
          <a:p>
            <a:r>
              <a:rPr lang="en-GB" sz="3600" b="1" dirty="0"/>
              <a:t>Are ‘Difficult’ People just ‘Different?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dirty="0"/>
              <a:t>Some people are very sociable, others value time alone</a:t>
            </a:r>
          </a:p>
          <a:p>
            <a:pPr lvl="0"/>
            <a:r>
              <a:rPr lang="en-GB" sz="2400" dirty="0"/>
              <a:t>Some people need detail before they make a decision, whereas others like to work on ‘gut instinct’</a:t>
            </a:r>
          </a:p>
          <a:p>
            <a:pPr lvl="0"/>
            <a:r>
              <a:rPr lang="en-GB" sz="2400" dirty="0"/>
              <a:t>Some people are relationship focussed whilst others are task driven</a:t>
            </a:r>
          </a:p>
          <a:p>
            <a:pPr lvl="0"/>
            <a:r>
              <a:rPr lang="en-GB" sz="2400" dirty="0"/>
              <a:t>Some people love new experiences and change, whilst others value routine.</a:t>
            </a:r>
          </a:p>
          <a:p>
            <a:pPr marL="0" lvl="0" indent="0">
              <a:buNone/>
            </a:pPr>
            <a:r>
              <a:rPr lang="en-GB" sz="2000" dirty="0"/>
              <a:t>Often, the people that we find difficult to understand </a:t>
            </a:r>
            <a:br>
              <a:rPr lang="en-GB" sz="2000" dirty="0"/>
            </a:br>
            <a:r>
              <a:rPr lang="en-GB" sz="2000" dirty="0"/>
              <a:t>or identify with, because they are quite different </a:t>
            </a:r>
            <a:br>
              <a:rPr lang="en-GB" sz="2000" dirty="0"/>
            </a:br>
            <a:r>
              <a:rPr lang="en-GB" sz="2000" dirty="0"/>
              <a:t>from us in terms of the way they think and behave</a:t>
            </a:r>
          </a:p>
          <a:p>
            <a:endParaRPr lang="en-GB" sz="2400" dirty="0"/>
          </a:p>
        </p:txBody>
      </p:sp>
      <p:pic>
        <p:nvPicPr>
          <p:cNvPr id="1026" name="Picture 2" descr="C:\Users\Sheridan\AppData\Local\Microsoft\Windows\Temporary Internet Files\Content.IE5\DVGC767N\MP90044855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653136"/>
            <a:ext cx="2771800" cy="1471881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What’s Driving the Behaviour?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104" y="2204864"/>
            <a:ext cx="3106688" cy="4137323"/>
          </a:xfrm>
        </p:spPr>
        <p:txBody>
          <a:bodyPr/>
          <a:lstStyle/>
          <a:p>
            <a:pPr marL="176213" indent="-176213"/>
            <a:r>
              <a:rPr lang="en-GB" sz="2400" dirty="0"/>
              <a:t>We don’t all react the same way to things because we are all different under the surface</a:t>
            </a:r>
          </a:p>
          <a:p>
            <a:pPr marL="176213" indent="-176213"/>
            <a:r>
              <a:rPr lang="en-GB" sz="2400" dirty="0"/>
              <a:t>Try to identify what is driving the behaviour, and respond to THAT.</a:t>
            </a:r>
          </a:p>
          <a:p>
            <a:endParaRPr lang="en-GB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3443" r="10527"/>
          <a:stretch>
            <a:fillRect/>
          </a:stretch>
        </p:blipFill>
        <p:spPr bwMode="auto">
          <a:xfrm>
            <a:off x="467544" y="2132856"/>
            <a:ext cx="4680520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84678"/>
          </a:xfrm>
        </p:spPr>
        <p:txBody>
          <a:bodyPr/>
          <a:lstStyle/>
          <a:p>
            <a:r>
              <a:rPr lang="en-GB" sz="3600" b="1" dirty="0"/>
              <a:t>Natural Responses to ‘Difficult’ Behaviour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5805264"/>
            <a:ext cx="7776864" cy="536923"/>
          </a:xfrm>
        </p:spPr>
        <p:txBody>
          <a:bodyPr/>
          <a:lstStyle/>
          <a:p>
            <a:pPr marL="0" indent="0">
              <a:buNone/>
            </a:pPr>
            <a:r>
              <a:rPr lang="en-GB" sz="1600" i="1" dirty="0"/>
              <a:t>Summarised from the work on Transactional Analysis by Eric Berne</a:t>
            </a:r>
          </a:p>
          <a:p>
            <a:pPr>
              <a:buNone/>
            </a:pPr>
            <a:endParaRPr lang="en-GB" sz="28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8005297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76170"/>
            <a:ext cx="8229600" cy="784678"/>
          </a:xfrm>
        </p:spPr>
        <p:txBody>
          <a:bodyPr/>
          <a:lstStyle/>
          <a:p>
            <a:r>
              <a:rPr lang="en-GB" sz="3600" b="1" dirty="0"/>
              <a:t>Taking Control of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Psychologically, the easiest transactions between two people are complementary transactions, but they are not always appropriate. Just because someone speaks to you as a ‘critical’ parent, doesn’t mean a ‘dutiful’ child is the BEST response…just the easiest.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05064"/>
            <a:ext cx="19907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005064"/>
            <a:ext cx="18097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/>
              <a:t>Taking Control of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If you resist the natural tendency to respond in a complimentary way, you can cause a ‘crossed’ transaction (by responding FROM the ‘adult’ and appealing TO the ‘adult). It is hard to maintain a crossed transaction, so eventually, you will find yourself in a complimentary transaction (adult to adult)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077072"/>
            <a:ext cx="4391025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1556792"/>
            <a:ext cx="8219256" cy="4497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sz="2600" dirty="0"/>
              <a:t>Remember that ‘difficult’ is often just </a:t>
            </a:r>
            <a:br>
              <a:rPr lang="en-GB" sz="2600" dirty="0"/>
            </a:br>
            <a:r>
              <a:rPr lang="en-GB" sz="2600" dirty="0"/>
              <a:t>‘different’.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Try not to judge people’s actions based </a:t>
            </a:r>
            <a:br>
              <a:rPr lang="en-GB" sz="2600" dirty="0"/>
            </a:br>
            <a:r>
              <a:rPr lang="en-GB" sz="2600" dirty="0"/>
              <a:t>on your personal values, belief and morals.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Think about what might be driving the ‘difficult’ behaviour and respond to that. Sometimes people attack as a form of defence.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Don’t respond in a way that will encourage the difficulty to persist.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/>
              <a:t>Respond in a calm, objective, ‘adult’ way as much as possible until the other person does the same.</a:t>
            </a: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 l="2288" t="7242" r="5289" b="17313"/>
          <a:stretch>
            <a:fillRect/>
          </a:stretch>
        </p:blipFill>
        <p:spPr bwMode="auto">
          <a:xfrm>
            <a:off x="6804248" y="1196752"/>
            <a:ext cx="185684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spd="med" advTm="21737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784678"/>
          </a:xfrm>
        </p:spPr>
        <p:txBody>
          <a:bodyPr/>
          <a:lstStyle/>
          <a:p>
            <a:r>
              <a:rPr lang="en-GB" dirty="0"/>
              <a:t>Make it Work at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5576" y="1916832"/>
            <a:ext cx="4176464" cy="4137323"/>
          </a:xfrm>
        </p:spPr>
        <p:txBody>
          <a:bodyPr/>
          <a:lstStyle/>
          <a:p>
            <a:pPr algn="ctr"/>
            <a:endParaRPr lang="en-GB" sz="3600" dirty="0"/>
          </a:p>
          <a:p>
            <a:pPr marL="0" indent="0" algn="ctr">
              <a:buNone/>
            </a:pPr>
            <a:r>
              <a:rPr lang="en-GB" sz="3600" dirty="0"/>
              <a:t>What are you going to </a:t>
            </a:r>
            <a:r>
              <a:rPr lang="en-GB" sz="3600" b="1" dirty="0"/>
              <a:t>DO</a:t>
            </a:r>
            <a:r>
              <a:rPr lang="en-GB" sz="3600" dirty="0"/>
              <a:t> as a result of this Power Hour Session?</a:t>
            </a:r>
          </a:p>
        </p:txBody>
      </p:sp>
      <p:pic>
        <p:nvPicPr>
          <p:cNvPr id="3074" name="Picture 2" descr="http://www.seriouslysocial.co/wp-content/uploads/2010/09/Start-Butt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20888"/>
            <a:ext cx="3362325" cy="323850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991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25.1|45.7|24.5|41.9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BITE SIZED TRAINING TEMPLATE</Template>
  <TotalTime>1059</TotalTime>
  <Words>311</Words>
  <Application>Microsoft Office PowerPoint</Application>
  <PresentationFormat>On-screen Show (4:3)</PresentationFormat>
  <Paragraphs>31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Are ‘Difficult’ People just ‘Different?</vt:lpstr>
      <vt:lpstr>What’s Driving the Behaviour?</vt:lpstr>
      <vt:lpstr>Natural Responses to ‘Difficult’ Behaviour</vt:lpstr>
      <vt:lpstr>Taking Control of Transactions</vt:lpstr>
      <vt:lpstr>Taking Control of Transactions</vt:lpstr>
      <vt:lpstr>PowerPoint Presentation</vt:lpstr>
      <vt:lpstr>Make it Work at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Service Excellence</dc:title>
  <dc:creator>Sheridan</dc:creator>
  <cp:lastModifiedBy>Steve Burnage</cp:lastModifiedBy>
  <cp:revision>108</cp:revision>
  <dcterms:created xsi:type="dcterms:W3CDTF">2009-03-11T13:47:00Z</dcterms:created>
  <dcterms:modified xsi:type="dcterms:W3CDTF">2017-12-13T08:31:12Z</dcterms:modified>
</cp:coreProperties>
</file>